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7"/>
  </p:notesMasterIdLst>
  <p:sldIdLst>
    <p:sldId id="349" r:id="rId2"/>
    <p:sldId id="374" r:id="rId3"/>
    <p:sldId id="375" r:id="rId4"/>
    <p:sldId id="376" r:id="rId5"/>
    <p:sldId id="393" r:id="rId6"/>
    <p:sldId id="390" r:id="rId7"/>
    <p:sldId id="380" r:id="rId8"/>
    <p:sldId id="379" r:id="rId9"/>
    <p:sldId id="381" r:id="rId10"/>
    <p:sldId id="394" r:id="rId11"/>
    <p:sldId id="383" r:id="rId12"/>
    <p:sldId id="384" r:id="rId13"/>
    <p:sldId id="385" r:id="rId14"/>
    <p:sldId id="386" r:id="rId15"/>
    <p:sldId id="388" r:id="rId16"/>
    <p:sldId id="361" r:id="rId17"/>
    <p:sldId id="366" r:id="rId18"/>
    <p:sldId id="312" r:id="rId19"/>
    <p:sldId id="362" r:id="rId20"/>
    <p:sldId id="363" r:id="rId21"/>
    <p:sldId id="364" r:id="rId22"/>
    <p:sldId id="365" r:id="rId23"/>
    <p:sldId id="315" r:id="rId24"/>
    <p:sldId id="317" r:id="rId25"/>
    <p:sldId id="39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F13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6" autoAdjust="0"/>
    <p:restoredTop sz="90465" autoAdjust="0"/>
  </p:normalViewPr>
  <p:slideViewPr>
    <p:cSldViewPr snapToGrid="0">
      <p:cViewPr varScale="1">
        <p:scale>
          <a:sx n="104" d="100"/>
          <a:sy n="104" d="100"/>
        </p:scale>
        <p:origin x="18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67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C4B04C-501C-44BA-8D49-BC6AA6BA1A81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EEF33-795F-417D-80E6-954A72004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79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4BCD14-5A93-4938-87CE-709050061C51}" type="slidenum">
              <a:rPr lang="en-US" smtClean="0">
                <a:solidFill>
                  <a:prstClr val="black"/>
                </a:solidFill>
                <a:latin typeface="Arial" pitchFamily="34" charset="0"/>
              </a:rPr>
              <a:pPr/>
              <a:t>15</a:t>
            </a:fld>
            <a:endParaRPr lang="en-US" smtClean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194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Unfortunately, there is no magical formula to determine the right number of layers</a:t>
            </a:r>
          </a:p>
          <a:p>
            <a:r>
              <a:rPr lang="en-N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the right size for each layer. You must evaluate an array of different architectures</a:t>
            </a:r>
          </a:p>
          <a:p>
            <a:r>
              <a:rPr lang="en-N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(on your validation set, not on your test set, of course) in order to find the</a:t>
            </a:r>
          </a:p>
          <a:p>
            <a:r>
              <a:rPr lang="en-N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correct model size for your data. The general workflow to find an appropriate model</a:t>
            </a:r>
          </a:p>
          <a:p>
            <a:r>
              <a:rPr lang="en-N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is to start with relatively few layers and parameters, and increase the size of the layers</a:t>
            </a:r>
          </a:p>
          <a:p>
            <a:r>
              <a:rPr lang="en-NZ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 add new layers until you see diminishing returns with regard to validation loss.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0EEF33-795F-417D-80E6-954A72004A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43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001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8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17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11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22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8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53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18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20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0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64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8D646-6C8D-4A57-8CEE-68C62824A16E}" type="datetimeFigureOut">
              <a:rPr lang="en-US" smtClean="0"/>
              <a:t>5/3/2019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DE1B4-ECB9-44CC-912B-F545F5D6B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28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40.png"/><Relationship Id="rId18" Type="http://schemas.openxmlformats.org/officeDocument/2006/relationships/image" Target="../media/image890.png"/><Relationship Id="rId3" Type="http://schemas.openxmlformats.org/officeDocument/2006/relationships/image" Target="../media/image740.png"/><Relationship Id="rId7" Type="http://schemas.openxmlformats.org/officeDocument/2006/relationships/image" Target="../media/image11.png"/><Relationship Id="rId12" Type="http://schemas.openxmlformats.org/officeDocument/2006/relationships/image" Target="../media/image830.png"/><Relationship Id="rId17" Type="http://schemas.openxmlformats.org/officeDocument/2006/relationships/image" Target="../media/image880.png"/><Relationship Id="rId2" Type="http://schemas.openxmlformats.org/officeDocument/2006/relationships/image" Target="../media/image730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0.png"/><Relationship Id="rId11" Type="http://schemas.openxmlformats.org/officeDocument/2006/relationships/image" Target="../media/image820.png"/><Relationship Id="rId5" Type="http://schemas.openxmlformats.org/officeDocument/2006/relationships/image" Target="../media/image250.png"/><Relationship Id="rId15" Type="http://schemas.openxmlformats.org/officeDocument/2006/relationships/image" Target="../media/image260.png"/><Relationship Id="rId10" Type="http://schemas.openxmlformats.org/officeDocument/2006/relationships/image" Target="../media/image16.png"/><Relationship Id="rId19" Type="http://schemas.openxmlformats.org/officeDocument/2006/relationships/image" Target="../media/image900.png"/><Relationship Id="rId4" Type="http://schemas.openxmlformats.org/officeDocument/2006/relationships/image" Target="../media/image750.png"/><Relationship Id="rId9" Type="http://schemas.openxmlformats.org/officeDocument/2006/relationships/image" Target="../media/image800.png"/><Relationship Id="rId14" Type="http://schemas.openxmlformats.org/officeDocument/2006/relationships/image" Target="../media/image8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970.png"/><Relationship Id="rId18" Type="http://schemas.openxmlformats.org/officeDocument/2006/relationships/image" Target="../media/image180.png"/><Relationship Id="rId26" Type="http://schemas.openxmlformats.org/officeDocument/2006/relationships/image" Target="../media/image25.png"/><Relationship Id="rId3" Type="http://schemas.openxmlformats.org/officeDocument/2006/relationships/tags" Target="../tags/tag4.xml"/><Relationship Id="rId21" Type="http://schemas.openxmlformats.org/officeDocument/2006/relationships/image" Target="../media/image200.png"/><Relationship Id="rId7" Type="http://schemas.openxmlformats.org/officeDocument/2006/relationships/image" Target="../media/image17.png"/><Relationship Id="rId12" Type="http://schemas.openxmlformats.org/officeDocument/2006/relationships/image" Target="../media/image960.png"/><Relationship Id="rId17" Type="http://schemas.openxmlformats.org/officeDocument/2006/relationships/image" Target="../media/image170.png"/><Relationship Id="rId25" Type="http://schemas.openxmlformats.org/officeDocument/2006/relationships/image" Target="../media/image24.png"/><Relationship Id="rId2" Type="http://schemas.openxmlformats.org/officeDocument/2006/relationships/tags" Target="../tags/tag3.xml"/><Relationship Id="rId16" Type="http://schemas.openxmlformats.org/officeDocument/2006/relationships/image" Target="../media/image1000.png"/><Relationship Id="rId20" Type="http://schemas.openxmlformats.org/officeDocument/2006/relationships/image" Target="../media/image1040.png"/><Relationship Id="rId29" Type="http://schemas.openxmlformats.org/officeDocument/2006/relationships/image" Target="../media/image28.png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95.png"/><Relationship Id="rId24" Type="http://schemas.openxmlformats.org/officeDocument/2006/relationships/image" Target="../media/image23.png"/><Relationship Id="rId5" Type="http://schemas.openxmlformats.org/officeDocument/2006/relationships/tags" Target="../tags/tag6.xml"/><Relationship Id="rId15" Type="http://schemas.openxmlformats.org/officeDocument/2006/relationships/image" Target="../media/image990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40.png"/><Relationship Id="rId19" Type="http://schemas.openxmlformats.org/officeDocument/2006/relationships/image" Target="../media/image190.png"/><Relationship Id="rId4" Type="http://schemas.openxmlformats.org/officeDocument/2006/relationships/tags" Target="../tags/tag5.xml"/><Relationship Id="rId9" Type="http://schemas.openxmlformats.org/officeDocument/2006/relationships/image" Target="../media/image19.png"/><Relationship Id="rId14" Type="http://schemas.openxmlformats.org/officeDocument/2006/relationships/image" Target="../media/image980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15.png"/><Relationship Id="rId18" Type="http://schemas.openxmlformats.org/officeDocument/2006/relationships/image" Target="../media/image29.png"/><Relationship Id="rId3" Type="http://schemas.openxmlformats.org/officeDocument/2006/relationships/tags" Target="../tags/tag9.xml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" Type="http://schemas.openxmlformats.org/officeDocument/2006/relationships/tags" Target="../tags/tag8.xml"/><Relationship Id="rId16" Type="http://schemas.openxmlformats.org/officeDocument/2006/relationships/image" Target="../media/image118.png"/><Relationship Id="rId20" Type="http://schemas.openxmlformats.org/officeDocument/2006/relationships/image" Target="../media/image20.png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3.png"/><Relationship Id="rId24" Type="http://schemas.openxmlformats.org/officeDocument/2006/relationships/image" Target="../media/image310.png"/><Relationship Id="rId5" Type="http://schemas.openxmlformats.org/officeDocument/2006/relationships/tags" Target="../tags/tag11.xml"/><Relationship Id="rId15" Type="http://schemas.openxmlformats.org/officeDocument/2006/relationships/image" Target="../media/image117.png"/><Relationship Id="rId23" Type="http://schemas.openxmlformats.org/officeDocument/2006/relationships/image" Target="../media/image300.png"/><Relationship Id="rId10" Type="http://schemas.openxmlformats.org/officeDocument/2006/relationships/image" Target="../media/image112.png"/><Relationship Id="rId19" Type="http://schemas.openxmlformats.org/officeDocument/2006/relationships/image" Target="../media/image121.png"/><Relationship Id="rId4" Type="http://schemas.openxmlformats.org/officeDocument/2006/relationships/tags" Target="../tags/tag10.xml"/><Relationship Id="rId9" Type="http://schemas.openxmlformats.org/officeDocument/2006/relationships/image" Target="../media/image19.png"/><Relationship Id="rId14" Type="http://schemas.openxmlformats.org/officeDocument/2006/relationships/image" Target="../media/image116.png"/><Relationship Id="rId2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4.xml"/><Relationship Id="rId7" Type="http://schemas.openxmlformats.org/officeDocument/2006/relationships/image" Target="../media/image3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32.png"/><Relationship Id="rId11" Type="http://schemas.openxmlformats.org/officeDocument/2006/relationships/image" Target="../media/image141.pn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36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9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1926090"/>
          </a:xfrm>
        </p:spPr>
        <p:txBody>
          <a:bodyPr/>
          <a:lstStyle/>
          <a:p>
            <a:pPr algn="ctr"/>
            <a:r>
              <a:rPr lang="en-NZ" dirty="0" smtClean="0"/>
              <a:t>Backpropagation and Grading Descent</a:t>
            </a:r>
            <a:endParaRPr lang="en-N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2587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3600" dirty="0" smtClean="0"/>
              <a:t>Backpropagation is the implementation of grading descent in neural networks</a:t>
            </a:r>
            <a:endParaRPr lang="en-NZ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NZ" dirty="0"/>
              <a:t>In practice, a neural network </a:t>
            </a:r>
            <a:r>
              <a:rPr lang="en-NZ" dirty="0" smtClean="0"/>
              <a:t>function consists </a:t>
            </a:r>
            <a:r>
              <a:rPr lang="en-NZ" dirty="0"/>
              <a:t>of many tensor operations chained together, each of which has a simple</a:t>
            </a:r>
            <a:r>
              <a:rPr lang="en-NZ" dirty="0" smtClean="0"/>
              <a:t>, known </a:t>
            </a:r>
            <a:r>
              <a:rPr lang="en-NZ" dirty="0"/>
              <a:t>derivative</a:t>
            </a:r>
            <a:r>
              <a:rPr lang="en-NZ" dirty="0" smtClean="0"/>
              <a:t>.</a:t>
            </a:r>
          </a:p>
          <a:p>
            <a:r>
              <a:rPr lang="en-NZ" dirty="0"/>
              <a:t>For instance, this is a network f composed of three tensor operations</a:t>
            </a:r>
            <a:r>
              <a:rPr lang="en-NZ" dirty="0" smtClean="0"/>
              <a:t>, a</a:t>
            </a:r>
            <a:r>
              <a:rPr lang="en-NZ" dirty="0"/>
              <a:t>, b, and c, with weight matrices W1, W2, and W3:</a:t>
            </a:r>
          </a:p>
          <a:p>
            <a:pPr lvl="1"/>
            <a:r>
              <a:rPr lang="pl-PL" dirty="0"/>
              <a:t>f(W1, W2, W3) = a(W1, b(W2, c(W3</a:t>
            </a:r>
            <a:r>
              <a:rPr lang="pl-PL" dirty="0" smtClean="0"/>
              <a:t>)))</a:t>
            </a:r>
            <a:endParaRPr lang="en-NZ" dirty="0" smtClean="0"/>
          </a:p>
          <a:p>
            <a:r>
              <a:rPr lang="en-NZ" dirty="0"/>
              <a:t>Calculus tells us that such a chain of functions can be derived using the following identity</a:t>
            </a:r>
            <a:r>
              <a:rPr lang="en-NZ" dirty="0" smtClean="0"/>
              <a:t>, called </a:t>
            </a:r>
            <a:r>
              <a:rPr lang="en-NZ" dirty="0"/>
              <a:t>the </a:t>
            </a:r>
            <a:r>
              <a:rPr lang="en-NZ" i="1" dirty="0"/>
              <a:t>chain </a:t>
            </a:r>
            <a:r>
              <a:rPr lang="en-NZ" i="1" dirty="0" smtClean="0"/>
              <a:t>rule</a:t>
            </a:r>
          </a:p>
          <a:p>
            <a:pPr lvl="1"/>
            <a:r>
              <a:rPr lang="en-NZ" dirty="0" smtClean="0"/>
              <a:t>f(g(x</a:t>
            </a:r>
            <a:r>
              <a:rPr lang="en-NZ" dirty="0"/>
              <a:t>)) = f'(g(x)) * g'(x</a:t>
            </a:r>
            <a:r>
              <a:rPr lang="en-NZ" dirty="0" smtClean="0"/>
              <a:t>).</a:t>
            </a:r>
          </a:p>
          <a:p>
            <a:r>
              <a:rPr lang="en-NZ" dirty="0"/>
              <a:t>Applying the chain rule to </a:t>
            </a:r>
            <a:r>
              <a:rPr lang="en-NZ" dirty="0" smtClean="0"/>
              <a:t>the computation </a:t>
            </a:r>
            <a:r>
              <a:rPr lang="en-NZ" dirty="0"/>
              <a:t>of the gradient values of a neural network gives rise to an </a:t>
            </a:r>
            <a:r>
              <a:rPr lang="en-NZ" dirty="0" smtClean="0"/>
              <a:t>algorithm called backpropagation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75480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Backpropagation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 smtClean="0"/>
              <a:t>Backpropagation starts </a:t>
            </a:r>
            <a:r>
              <a:rPr lang="en-NZ" dirty="0"/>
              <a:t>with the final loss value and works backward from the top layers to the </a:t>
            </a:r>
            <a:r>
              <a:rPr lang="en-NZ" dirty="0" smtClean="0"/>
              <a:t>bottom layers</a:t>
            </a:r>
            <a:r>
              <a:rPr lang="en-NZ" dirty="0"/>
              <a:t>, applying the chain rule to compute the contribution that each </a:t>
            </a:r>
            <a:r>
              <a:rPr lang="en-NZ" dirty="0" smtClean="0"/>
              <a:t>parameter had </a:t>
            </a:r>
            <a:r>
              <a:rPr lang="en-NZ" dirty="0"/>
              <a:t>in the loss </a:t>
            </a:r>
            <a:r>
              <a:rPr lang="en-NZ" dirty="0" smtClean="0"/>
              <a:t>value.</a:t>
            </a:r>
          </a:p>
          <a:p>
            <a:r>
              <a:rPr lang="en-NZ" dirty="0"/>
              <a:t>Nowadays, and for years to come, people will implement networks in </a:t>
            </a:r>
            <a:r>
              <a:rPr lang="en-NZ" dirty="0" smtClean="0"/>
              <a:t>modern frameworks </a:t>
            </a:r>
            <a:r>
              <a:rPr lang="en-NZ" dirty="0"/>
              <a:t>that are capable of symbolic differentiation, such as </a:t>
            </a:r>
            <a:r>
              <a:rPr lang="en-NZ" dirty="0" err="1"/>
              <a:t>TensorFlow</a:t>
            </a:r>
            <a:r>
              <a:rPr lang="en-NZ" dirty="0"/>
              <a:t>. </a:t>
            </a:r>
            <a:endParaRPr lang="en-NZ" dirty="0" smtClean="0"/>
          </a:p>
          <a:p>
            <a:r>
              <a:rPr lang="en-NZ" dirty="0" smtClean="0"/>
              <a:t>This means that</a:t>
            </a:r>
            <a:r>
              <a:rPr lang="en-NZ" dirty="0"/>
              <a:t>, given a chain of operations with a known derivative, they can compute a </a:t>
            </a:r>
            <a:r>
              <a:rPr lang="en-NZ" dirty="0" smtClean="0"/>
              <a:t>gradient function </a:t>
            </a:r>
            <a:r>
              <a:rPr lang="en-NZ" dirty="0"/>
              <a:t>for the chain (by applying the chain rule) that maps network parameter </a:t>
            </a:r>
            <a:r>
              <a:rPr lang="en-NZ" dirty="0" smtClean="0"/>
              <a:t>values to </a:t>
            </a:r>
            <a:r>
              <a:rPr lang="en-NZ" dirty="0"/>
              <a:t>gradient values. When you have access to such a function, the backward pass </a:t>
            </a:r>
            <a:r>
              <a:rPr lang="en-NZ" dirty="0" smtClean="0"/>
              <a:t>is reduced </a:t>
            </a:r>
            <a:r>
              <a:rPr lang="en-NZ" dirty="0"/>
              <a:t>to a call to this gradient function. </a:t>
            </a:r>
            <a:endParaRPr lang="en-NZ" dirty="0" smtClean="0"/>
          </a:p>
          <a:p>
            <a:r>
              <a:rPr lang="en-NZ" dirty="0" smtClean="0"/>
              <a:t>Thanks </a:t>
            </a:r>
            <a:r>
              <a:rPr lang="en-NZ" dirty="0"/>
              <a:t>to symbolic differentiation, </a:t>
            </a:r>
            <a:r>
              <a:rPr lang="en-NZ" dirty="0" smtClean="0"/>
              <a:t>you’ll never </a:t>
            </a:r>
            <a:r>
              <a:rPr lang="en-NZ" dirty="0"/>
              <a:t>have to implement the Backpropagation algorithm by hand.</a:t>
            </a:r>
          </a:p>
        </p:txBody>
      </p:sp>
    </p:spTree>
    <p:extLst>
      <p:ext uri="{BB962C8B-B14F-4D97-AF65-F5344CB8AC3E}">
        <p14:creationId xmlns:p14="http://schemas.microsoft.com/office/powerpoint/2010/main" val="1005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8100" y="1066801"/>
            <a:ext cx="320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 propagation: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707119" y="3974544"/>
            <a:ext cx="3055882" cy="1628366"/>
            <a:chOff x="990599" y="738216"/>
            <a:chExt cx="3381620" cy="1801937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7"/>
              <a:ext cx="775578" cy="38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Layer 1</a:t>
              </a:r>
            </a:p>
            <a:p>
              <a:r>
                <a:rPr lang="en-NZ" sz="600" dirty="0"/>
                <a:t>(input layer)</a:t>
              </a:r>
              <a:endParaRPr lang="en-US" sz="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5"/>
              <a:ext cx="775578" cy="280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Layer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5"/>
              <a:ext cx="775578" cy="280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Layer 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4"/>
              <a:ext cx="775578" cy="370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Layer 4</a:t>
              </a:r>
            </a:p>
            <a:p>
              <a:r>
                <a:rPr lang="en-NZ" sz="525" dirty="0"/>
                <a:t>(output layer)</a:t>
              </a:r>
              <a:endParaRPr lang="en-US" sz="525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5707118" y="3726637"/>
                <a:ext cx="510268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118" y="3726637"/>
                <a:ext cx="510268" cy="30880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>
                <a:off x="6467332" y="3571857"/>
                <a:ext cx="510268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332" y="3571857"/>
                <a:ext cx="510268" cy="3088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/>
              <p:cNvSpPr txBox="1"/>
              <p:nvPr/>
            </p:nvSpPr>
            <p:spPr>
              <a:xfrm>
                <a:off x="7306464" y="3570057"/>
                <a:ext cx="510268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1" name="TextBox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6464" y="3570057"/>
                <a:ext cx="510268" cy="308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/>
              <p:cNvSpPr txBox="1"/>
              <p:nvPr/>
            </p:nvSpPr>
            <p:spPr>
              <a:xfrm>
                <a:off x="8223160" y="3688633"/>
                <a:ext cx="450380" cy="317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135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NZ" sz="13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/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2" name="TextBox 1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160" y="3688633"/>
                <a:ext cx="450380" cy="317908"/>
              </a:xfrm>
              <a:prstGeom prst="rect">
                <a:avLst/>
              </a:prstGeom>
              <a:blipFill>
                <a:blip r:embed="rId5"/>
                <a:stretch>
                  <a:fillRect r="-2703" b="-192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109838" y="3015870"/>
                <a:ext cx="1377428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38" y="3015870"/>
                <a:ext cx="1377428" cy="30880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84820" y="2599948"/>
                <a:ext cx="959750" cy="3179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(1)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NZ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/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820" y="2599948"/>
                <a:ext cx="959750" cy="31790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14"/>
          <a:stretch/>
        </p:blipFill>
        <p:spPr bwMode="auto">
          <a:xfrm>
            <a:off x="4800600" y="4188328"/>
            <a:ext cx="671148" cy="1180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/>
              <p:cNvSpPr txBox="1"/>
              <p:nvPr/>
            </p:nvSpPr>
            <p:spPr>
              <a:xfrm>
                <a:off x="1109837" y="3402578"/>
                <a:ext cx="1257845" cy="314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</a:rPr>
                        <m:t>𝑓</m:t>
                      </m:r>
                      <m:r>
                        <a:rPr lang="en-NZ" sz="135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NZ" sz="135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3" name="TextBox 1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37" y="3402578"/>
                <a:ext cx="1257845" cy="314253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01"/>
          <a:stretch/>
        </p:blipFill>
        <p:spPr bwMode="auto">
          <a:xfrm>
            <a:off x="3079144" y="1007251"/>
            <a:ext cx="1860403" cy="124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/>
              <p:cNvSpPr txBox="1"/>
              <p:nvPr/>
            </p:nvSpPr>
            <p:spPr>
              <a:xfrm>
                <a:off x="2924175" y="2291275"/>
                <a:ext cx="1672766" cy="4860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𝑎</m:t>
                      </m:r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</m:d>
                      <m:r>
                        <a:rPr lang="en-NZ" sz="135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NZ" sz="135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NZ" sz="1350" i="1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NZ" sz="135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NZ" sz="1350" i="1">
                                  <a:latin typeface="Cambria Math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4" name="TextBox 1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175" y="2291275"/>
                <a:ext cx="1672766" cy="486095"/>
              </a:xfrm>
              <a:prstGeom prst="rect">
                <a:avLst/>
              </a:prstGeom>
              <a:blipFill>
                <a:blip r:embed="rId11"/>
                <a:stretch>
                  <a:fillRect b="-125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/>
              <p:cNvSpPr txBox="1"/>
              <p:nvPr/>
            </p:nvSpPr>
            <p:spPr>
              <a:xfrm>
                <a:off x="1120051" y="3790504"/>
                <a:ext cx="1377428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5" name="TextBox 1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51" y="3790504"/>
                <a:ext cx="1377428" cy="3088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/>
              <p:cNvSpPr txBox="1"/>
              <p:nvPr/>
            </p:nvSpPr>
            <p:spPr>
              <a:xfrm>
                <a:off x="1120051" y="4188065"/>
                <a:ext cx="1257845" cy="314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</a:rPr>
                        <m:t>𝑓</m:t>
                      </m:r>
                      <m:r>
                        <a:rPr lang="en-NZ" sz="135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3</m:t>
                              </m:r>
                            </m:e>
                          </m:d>
                        </m:sup>
                      </m:sSup>
                      <m:r>
                        <a:rPr lang="en-NZ" sz="135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51" y="4188065"/>
                <a:ext cx="1257845" cy="314253"/>
              </a:xfrm>
              <a:prstGeom prst="rect">
                <a:avLst/>
              </a:prstGeom>
              <a:blipFill>
                <a:blip r:embed="rId1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/>
              <p:cNvSpPr txBox="1"/>
              <p:nvPr/>
            </p:nvSpPr>
            <p:spPr>
              <a:xfrm>
                <a:off x="1109837" y="4570102"/>
                <a:ext cx="1377428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(4)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7" name="TextBox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837" y="4570102"/>
                <a:ext cx="1377428" cy="3088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/>
              <p:cNvSpPr txBox="1"/>
              <p:nvPr/>
            </p:nvSpPr>
            <p:spPr>
              <a:xfrm>
                <a:off x="1120051" y="4909845"/>
                <a:ext cx="1645515" cy="314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35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b="0" i="1" smtClean="0">
                          <a:latin typeface="Cambria Math" panose="02040503050406030204" pitchFamily="18" charset="0"/>
                        </a:rPr>
                        <m:t>𝑠𝑜𝑓𝑡𝑚𝑎𝑥</m:t>
                      </m:r>
                      <m:r>
                        <a:rPr lang="en-NZ" sz="135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</a:rPr>
                                <m:t>4</m:t>
                              </m:r>
                            </m:e>
                          </m:d>
                        </m:sup>
                      </m:sSup>
                      <m:r>
                        <a:rPr lang="en-NZ" sz="135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8" name="TextBox 1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051" y="4909845"/>
                <a:ext cx="1645515" cy="314253"/>
              </a:xfrm>
              <a:prstGeom prst="rect">
                <a:avLst/>
              </a:prstGeom>
              <a:blipFill>
                <a:blip r:embed="rId1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/>
              <p:cNvSpPr txBox="1"/>
              <p:nvPr/>
            </p:nvSpPr>
            <p:spPr>
              <a:xfrm>
                <a:off x="228600" y="5322007"/>
                <a:ext cx="4419600" cy="317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NZ" sz="135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NZ" sz="135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NZ" sz="135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NZ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35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NZ" sz="135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NZ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</a:rPr>
                        <m:t>𝑓</m:t>
                      </m:r>
                      <m:r>
                        <a:rPr lang="en-NZ" sz="135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𝑓</m:t>
                      </m:r>
                      <m:r>
                        <a:rPr lang="en-NZ" sz="135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𝑓</m:t>
                      </m:r>
                      <m:r>
                        <a:rPr lang="en-NZ" sz="135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(1)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𝑥</m:t>
                      </m:r>
                      <m:r>
                        <a:rPr lang="en-NZ" sz="1350" i="1">
                          <a:latin typeface="Cambria Math"/>
                        </a:rPr>
                        <m:t>)))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9" name="TextBox 1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5322007"/>
                <a:ext cx="4419600" cy="317908"/>
              </a:xfrm>
              <a:prstGeom prst="rect">
                <a:avLst/>
              </a:prstGeom>
              <a:blipFill>
                <a:blip r:embed="rId16"/>
                <a:stretch>
                  <a:fillRect b="-5769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/>
              <p:cNvSpPr txBox="1"/>
              <p:nvPr/>
            </p:nvSpPr>
            <p:spPr>
              <a:xfrm>
                <a:off x="6117780" y="2200126"/>
                <a:ext cx="206820" cy="240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50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1500" i="1">
                              <a:latin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130" name="TextBox 1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80" y="2200126"/>
                <a:ext cx="206820" cy="240450"/>
              </a:xfrm>
              <a:prstGeom prst="rect">
                <a:avLst/>
              </a:prstGeom>
              <a:blipFill>
                <a:blip r:embed="rId17"/>
                <a:stretch>
                  <a:fillRect l="-32353" t="-5128" r="-123529" b="-769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/>
              <p:cNvSpPr txBox="1"/>
              <p:nvPr/>
            </p:nvSpPr>
            <p:spPr>
              <a:xfrm>
                <a:off x="7059134" y="2206725"/>
                <a:ext cx="206820" cy="240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50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1500" i="1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141" name="TextBox 1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134" y="2206725"/>
                <a:ext cx="206820" cy="240450"/>
              </a:xfrm>
              <a:prstGeom prst="rect">
                <a:avLst/>
              </a:prstGeom>
              <a:blipFill>
                <a:blip r:embed="rId18"/>
                <a:stretch>
                  <a:fillRect l="-32353" t="-5128" r="-123529" b="-769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7934624" y="2184203"/>
                <a:ext cx="206820" cy="2404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1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50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1500" i="1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825" dirty="0"/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624" y="2184203"/>
                <a:ext cx="206820" cy="240450"/>
              </a:xfrm>
              <a:prstGeom prst="rect">
                <a:avLst/>
              </a:prstGeom>
              <a:blipFill>
                <a:blip r:embed="rId19"/>
                <a:stretch>
                  <a:fillRect l="-32353" t="-2500" r="-123529" b="-5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Arrow 1"/>
          <p:cNvSpPr/>
          <p:nvPr/>
        </p:nvSpPr>
        <p:spPr>
          <a:xfrm>
            <a:off x="5471748" y="4640839"/>
            <a:ext cx="460632" cy="1067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6" name="Rectangle 226"/>
          <p:cNvSpPr>
            <a:spLocks noChangeArrowheads="1"/>
          </p:cNvSpPr>
          <p:nvPr/>
        </p:nvSpPr>
        <p:spPr bwMode="auto">
          <a:xfrm>
            <a:off x="5856143" y="26656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7" name="Rectangle 226"/>
          <p:cNvSpPr>
            <a:spLocks noChangeArrowheads="1"/>
          </p:cNvSpPr>
          <p:nvPr/>
        </p:nvSpPr>
        <p:spPr bwMode="auto">
          <a:xfrm>
            <a:off x="6012296" y="26656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49" name="Rectangle 226"/>
          <p:cNvSpPr>
            <a:spLocks noChangeArrowheads="1"/>
          </p:cNvSpPr>
          <p:nvPr/>
        </p:nvSpPr>
        <p:spPr bwMode="auto">
          <a:xfrm>
            <a:off x="6168449" y="26656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50" name="Rectangle 226"/>
          <p:cNvSpPr>
            <a:spLocks noChangeArrowheads="1"/>
          </p:cNvSpPr>
          <p:nvPr/>
        </p:nvSpPr>
        <p:spPr bwMode="auto">
          <a:xfrm>
            <a:off x="6324602" y="26656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0" name="Rectangle 226"/>
          <p:cNvSpPr>
            <a:spLocks noChangeArrowheads="1"/>
          </p:cNvSpPr>
          <p:nvPr/>
        </p:nvSpPr>
        <p:spPr bwMode="auto">
          <a:xfrm>
            <a:off x="6469496" y="26656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1" name="Rectangle 226"/>
          <p:cNvSpPr>
            <a:spLocks noChangeArrowheads="1"/>
          </p:cNvSpPr>
          <p:nvPr/>
        </p:nvSpPr>
        <p:spPr bwMode="auto">
          <a:xfrm>
            <a:off x="5859896" y="28180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2" name="Rectangle 226"/>
          <p:cNvSpPr>
            <a:spLocks noChangeArrowheads="1"/>
          </p:cNvSpPr>
          <p:nvPr/>
        </p:nvSpPr>
        <p:spPr bwMode="auto">
          <a:xfrm>
            <a:off x="6016049" y="28180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3" name="Rectangle 226"/>
          <p:cNvSpPr>
            <a:spLocks noChangeArrowheads="1"/>
          </p:cNvSpPr>
          <p:nvPr/>
        </p:nvSpPr>
        <p:spPr bwMode="auto">
          <a:xfrm>
            <a:off x="6172202" y="28180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4" name="Rectangle 226"/>
          <p:cNvSpPr>
            <a:spLocks noChangeArrowheads="1"/>
          </p:cNvSpPr>
          <p:nvPr/>
        </p:nvSpPr>
        <p:spPr bwMode="auto">
          <a:xfrm>
            <a:off x="6328355" y="28180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5" name="Rectangle 226"/>
          <p:cNvSpPr>
            <a:spLocks noChangeArrowheads="1"/>
          </p:cNvSpPr>
          <p:nvPr/>
        </p:nvSpPr>
        <p:spPr bwMode="auto">
          <a:xfrm>
            <a:off x="6473249" y="28180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6" name="Rectangle 226"/>
          <p:cNvSpPr>
            <a:spLocks noChangeArrowheads="1"/>
          </p:cNvSpPr>
          <p:nvPr/>
        </p:nvSpPr>
        <p:spPr bwMode="auto">
          <a:xfrm>
            <a:off x="5859896" y="29704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7" name="Rectangle 226"/>
          <p:cNvSpPr>
            <a:spLocks noChangeArrowheads="1"/>
          </p:cNvSpPr>
          <p:nvPr/>
        </p:nvSpPr>
        <p:spPr bwMode="auto">
          <a:xfrm>
            <a:off x="6016049" y="29704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8" name="Rectangle 226"/>
          <p:cNvSpPr>
            <a:spLocks noChangeArrowheads="1"/>
          </p:cNvSpPr>
          <p:nvPr/>
        </p:nvSpPr>
        <p:spPr bwMode="auto">
          <a:xfrm>
            <a:off x="6172202" y="29704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79" name="Rectangle 226"/>
          <p:cNvSpPr>
            <a:spLocks noChangeArrowheads="1"/>
          </p:cNvSpPr>
          <p:nvPr/>
        </p:nvSpPr>
        <p:spPr bwMode="auto">
          <a:xfrm>
            <a:off x="6328355" y="29704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0" name="Rectangle 226"/>
          <p:cNvSpPr>
            <a:spLocks noChangeArrowheads="1"/>
          </p:cNvSpPr>
          <p:nvPr/>
        </p:nvSpPr>
        <p:spPr bwMode="auto">
          <a:xfrm>
            <a:off x="6473249" y="2970419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1" name="Rectangle 226"/>
          <p:cNvSpPr>
            <a:spLocks noChangeArrowheads="1"/>
          </p:cNvSpPr>
          <p:nvPr/>
        </p:nvSpPr>
        <p:spPr bwMode="auto">
          <a:xfrm>
            <a:off x="6781802" y="26670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2" name="Rectangle 226"/>
          <p:cNvSpPr>
            <a:spLocks noChangeArrowheads="1"/>
          </p:cNvSpPr>
          <p:nvPr/>
        </p:nvSpPr>
        <p:spPr bwMode="auto">
          <a:xfrm>
            <a:off x="6937955" y="26670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3" name="Rectangle 226"/>
          <p:cNvSpPr>
            <a:spLocks noChangeArrowheads="1"/>
          </p:cNvSpPr>
          <p:nvPr/>
        </p:nvSpPr>
        <p:spPr bwMode="auto">
          <a:xfrm>
            <a:off x="7094108" y="26670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4" name="Rectangle 226"/>
          <p:cNvSpPr>
            <a:spLocks noChangeArrowheads="1"/>
          </p:cNvSpPr>
          <p:nvPr/>
        </p:nvSpPr>
        <p:spPr bwMode="auto">
          <a:xfrm>
            <a:off x="7250261" y="26670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5" name="Rectangle 226"/>
          <p:cNvSpPr>
            <a:spLocks noChangeArrowheads="1"/>
          </p:cNvSpPr>
          <p:nvPr/>
        </p:nvSpPr>
        <p:spPr bwMode="auto">
          <a:xfrm>
            <a:off x="7395155" y="26670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6" name="Rectangle 226"/>
          <p:cNvSpPr>
            <a:spLocks noChangeArrowheads="1"/>
          </p:cNvSpPr>
          <p:nvPr/>
        </p:nvSpPr>
        <p:spPr bwMode="auto">
          <a:xfrm>
            <a:off x="6785555" y="28194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7" name="Rectangle 226"/>
          <p:cNvSpPr>
            <a:spLocks noChangeArrowheads="1"/>
          </p:cNvSpPr>
          <p:nvPr/>
        </p:nvSpPr>
        <p:spPr bwMode="auto">
          <a:xfrm>
            <a:off x="6941708" y="28194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8" name="Rectangle 226"/>
          <p:cNvSpPr>
            <a:spLocks noChangeArrowheads="1"/>
          </p:cNvSpPr>
          <p:nvPr/>
        </p:nvSpPr>
        <p:spPr bwMode="auto">
          <a:xfrm>
            <a:off x="7097861" y="28194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89" name="Rectangle 226"/>
          <p:cNvSpPr>
            <a:spLocks noChangeArrowheads="1"/>
          </p:cNvSpPr>
          <p:nvPr/>
        </p:nvSpPr>
        <p:spPr bwMode="auto">
          <a:xfrm>
            <a:off x="7254014" y="28194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0" name="Rectangle 226"/>
          <p:cNvSpPr>
            <a:spLocks noChangeArrowheads="1"/>
          </p:cNvSpPr>
          <p:nvPr/>
        </p:nvSpPr>
        <p:spPr bwMode="auto">
          <a:xfrm>
            <a:off x="7398908" y="28194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1" name="Rectangle 226"/>
          <p:cNvSpPr>
            <a:spLocks noChangeArrowheads="1"/>
          </p:cNvSpPr>
          <p:nvPr/>
        </p:nvSpPr>
        <p:spPr bwMode="auto">
          <a:xfrm>
            <a:off x="6785555" y="29718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2" name="Rectangle 226"/>
          <p:cNvSpPr>
            <a:spLocks noChangeArrowheads="1"/>
          </p:cNvSpPr>
          <p:nvPr/>
        </p:nvSpPr>
        <p:spPr bwMode="auto">
          <a:xfrm>
            <a:off x="6941708" y="29718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3" name="Rectangle 226"/>
          <p:cNvSpPr>
            <a:spLocks noChangeArrowheads="1"/>
          </p:cNvSpPr>
          <p:nvPr/>
        </p:nvSpPr>
        <p:spPr bwMode="auto">
          <a:xfrm>
            <a:off x="7097861" y="29718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4" name="Rectangle 226"/>
          <p:cNvSpPr>
            <a:spLocks noChangeArrowheads="1"/>
          </p:cNvSpPr>
          <p:nvPr/>
        </p:nvSpPr>
        <p:spPr bwMode="auto">
          <a:xfrm>
            <a:off x="7254014" y="29718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5" name="Rectangle 226"/>
          <p:cNvSpPr>
            <a:spLocks noChangeArrowheads="1"/>
          </p:cNvSpPr>
          <p:nvPr/>
        </p:nvSpPr>
        <p:spPr bwMode="auto">
          <a:xfrm>
            <a:off x="7398908" y="2971801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6" name="Rectangle 226"/>
          <p:cNvSpPr>
            <a:spLocks noChangeArrowheads="1"/>
          </p:cNvSpPr>
          <p:nvPr/>
        </p:nvSpPr>
        <p:spPr bwMode="auto">
          <a:xfrm>
            <a:off x="7688567" y="26599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7" name="Rectangle 226"/>
          <p:cNvSpPr>
            <a:spLocks noChangeArrowheads="1"/>
          </p:cNvSpPr>
          <p:nvPr/>
        </p:nvSpPr>
        <p:spPr bwMode="auto">
          <a:xfrm>
            <a:off x="7844720" y="26599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8" name="Rectangle 226"/>
          <p:cNvSpPr>
            <a:spLocks noChangeArrowheads="1"/>
          </p:cNvSpPr>
          <p:nvPr/>
        </p:nvSpPr>
        <p:spPr bwMode="auto">
          <a:xfrm>
            <a:off x="8000873" y="26599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199" name="Rectangle 226"/>
          <p:cNvSpPr>
            <a:spLocks noChangeArrowheads="1"/>
          </p:cNvSpPr>
          <p:nvPr/>
        </p:nvSpPr>
        <p:spPr bwMode="auto">
          <a:xfrm>
            <a:off x="8157026" y="26599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0" name="Rectangle 226"/>
          <p:cNvSpPr>
            <a:spLocks noChangeArrowheads="1"/>
          </p:cNvSpPr>
          <p:nvPr/>
        </p:nvSpPr>
        <p:spPr bwMode="auto">
          <a:xfrm>
            <a:off x="8301920" y="26599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1" name="Rectangle 226"/>
          <p:cNvSpPr>
            <a:spLocks noChangeArrowheads="1"/>
          </p:cNvSpPr>
          <p:nvPr/>
        </p:nvSpPr>
        <p:spPr bwMode="auto">
          <a:xfrm>
            <a:off x="7692320" y="28123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2" name="Rectangle 226"/>
          <p:cNvSpPr>
            <a:spLocks noChangeArrowheads="1"/>
          </p:cNvSpPr>
          <p:nvPr/>
        </p:nvSpPr>
        <p:spPr bwMode="auto">
          <a:xfrm>
            <a:off x="7848473" y="28123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3" name="Rectangle 226"/>
          <p:cNvSpPr>
            <a:spLocks noChangeArrowheads="1"/>
          </p:cNvSpPr>
          <p:nvPr/>
        </p:nvSpPr>
        <p:spPr bwMode="auto">
          <a:xfrm>
            <a:off x="8004626" y="28123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4" name="Rectangle 226"/>
          <p:cNvSpPr>
            <a:spLocks noChangeArrowheads="1"/>
          </p:cNvSpPr>
          <p:nvPr/>
        </p:nvSpPr>
        <p:spPr bwMode="auto">
          <a:xfrm>
            <a:off x="8160779" y="28123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5" name="Rectangle 226"/>
          <p:cNvSpPr>
            <a:spLocks noChangeArrowheads="1"/>
          </p:cNvSpPr>
          <p:nvPr/>
        </p:nvSpPr>
        <p:spPr bwMode="auto">
          <a:xfrm>
            <a:off x="8305673" y="28123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6" name="Rectangle 226"/>
          <p:cNvSpPr>
            <a:spLocks noChangeArrowheads="1"/>
          </p:cNvSpPr>
          <p:nvPr/>
        </p:nvSpPr>
        <p:spPr bwMode="auto">
          <a:xfrm>
            <a:off x="7692320" y="29647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7" name="Rectangle 226"/>
          <p:cNvSpPr>
            <a:spLocks noChangeArrowheads="1"/>
          </p:cNvSpPr>
          <p:nvPr/>
        </p:nvSpPr>
        <p:spPr bwMode="auto">
          <a:xfrm>
            <a:off x="7848473" y="29647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8" name="Rectangle 226"/>
          <p:cNvSpPr>
            <a:spLocks noChangeArrowheads="1"/>
          </p:cNvSpPr>
          <p:nvPr/>
        </p:nvSpPr>
        <p:spPr bwMode="auto">
          <a:xfrm>
            <a:off x="8004626" y="29647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09" name="Rectangle 226"/>
          <p:cNvSpPr>
            <a:spLocks noChangeArrowheads="1"/>
          </p:cNvSpPr>
          <p:nvPr/>
        </p:nvSpPr>
        <p:spPr bwMode="auto">
          <a:xfrm>
            <a:off x="8160779" y="29647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210" name="Rectangle 226"/>
          <p:cNvSpPr>
            <a:spLocks noChangeArrowheads="1"/>
          </p:cNvSpPr>
          <p:nvPr/>
        </p:nvSpPr>
        <p:spPr bwMode="auto">
          <a:xfrm>
            <a:off x="8305673" y="2964748"/>
            <a:ext cx="156153" cy="15378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1050" baseline="-250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9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6774" y="1143001"/>
            <a:ext cx="4425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Forward Propagation</a:t>
            </a:r>
          </a:p>
        </p:txBody>
      </p:sp>
      <p:sp>
        <p:nvSpPr>
          <p:cNvPr id="78" name="Oval 77"/>
          <p:cNvSpPr/>
          <p:nvPr/>
        </p:nvSpPr>
        <p:spPr>
          <a:xfrm>
            <a:off x="685800" y="396240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685800" y="274320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685800" y="167640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811092" y="16764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2811090" y="27432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2331720" y="2133600"/>
            <a:ext cx="47937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2331720" y="3200400"/>
            <a:ext cx="47937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2331720" y="3200400"/>
            <a:ext cx="47937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811088" y="39624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2331720" y="2133600"/>
            <a:ext cx="47936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2331720" y="3200400"/>
            <a:ext cx="479368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2331720" y="4419600"/>
            <a:ext cx="4793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075294" y="16764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5075292" y="2743200"/>
            <a:ext cx="1645920" cy="914400"/>
          </a:xfrm>
          <a:prstGeom prst="ellipse">
            <a:avLst/>
          </a:prstGeom>
          <a:solidFill>
            <a:schemeClr val="bg1"/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0000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4457010" y="3200400"/>
            <a:ext cx="61828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4457008" y="3200400"/>
            <a:ext cx="618284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4457013" y="2133600"/>
            <a:ext cx="61828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5079000" y="39624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4457008" y="4419600"/>
            <a:ext cx="62199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4457010" y="3200400"/>
            <a:ext cx="62199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4457013" y="2133600"/>
            <a:ext cx="62198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040880" y="27432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6721212" y="3200400"/>
            <a:ext cx="3196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6724920" y="3200400"/>
            <a:ext cx="3159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6721215" y="2133600"/>
            <a:ext cx="319666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0" y="2016088"/>
            <a:ext cx="347472" cy="2286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528" y="1981200"/>
            <a:ext cx="347472" cy="2286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328" y="2026974"/>
            <a:ext cx="347472" cy="2286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33" y="3117777"/>
            <a:ext cx="267462" cy="1805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431520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2902794" y="3009995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794" y="3009995"/>
                <a:ext cx="1144801" cy="3088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2859513" y="4229195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513" y="4229195"/>
                <a:ext cx="1144801" cy="3088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219763" y="2971800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763" y="2971800"/>
                <a:ext cx="1144801" cy="3088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5195379" y="4191000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5379" y="4191000"/>
                <a:ext cx="1144801" cy="3088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7108729" y="3007614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(4)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729" y="3007614"/>
                <a:ext cx="1144801" cy="3088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896222" y="5105400"/>
                <a:ext cx="961353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</m:t>
                          </m:r>
                          <m:r>
                            <a:rPr lang="en-NZ" sz="1350" i="1">
                              <a:latin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,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</m:t>
                          </m:r>
                          <m:r>
                            <a:rPr lang="en-NZ" sz="1350" i="1">
                              <a:latin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222" y="5105400"/>
                <a:ext cx="961353" cy="308802"/>
              </a:xfrm>
              <a:prstGeom prst="rect">
                <a:avLst/>
              </a:prstGeom>
              <a:blipFill>
                <a:blip r:embed="rId1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977308" y="5181602"/>
                <a:ext cx="3797643" cy="516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</a:rPr>
                          <m:t>𝑧</m:t>
                        </m:r>
                        <m:r>
                          <a:rPr lang="en-NZ" sz="1350" i="1" baseline="-25000">
                            <a:latin typeface="Cambria Math"/>
                          </a:rPr>
                          <m:t>1</m:t>
                        </m:r>
                      </m:e>
                      <m:sup>
                        <m:r>
                          <a:rPr lang="en-NZ" sz="1350" i="1">
                            <a:latin typeface="Cambria Math"/>
                          </a:rPr>
                          <m:t>(3)</m:t>
                        </m:r>
                      </m:sup>
                    </m:sSup>
                    <m:r>
                      <a:rPr lang="en-NZ" sz="1350" i="1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l-GR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en-NZ" sz="1350" i="1" baseline="-25000">
                            <a:latin typeface="Cambria Math"/>
                            <a:ea typeface="Cambria Math"/>
                          </a:rPr>
                          <m:t>10</m:t>
                        </m:r>
                      </m:e>
                      <m:sup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(2)</m:t>
                        </m:r>
                      </m:sup>
                    </m:sSup>
                    <m:r>
                      <a:rPr lang="el-GR" sz="1350" i="1">
                        <a:latin typeface="Cambria Math"/>
                        <a:ea typeface="Cambria Math"/>
                      </a:rPr>
                      <m:t>∙</m:t>
                    </m:r>
                    <m:r>
                      <a:rPr lang="en-NZ" sz="1350" i="1">
                        <a:latin typeface="Cambria Math"/>
                        <a:ea typeface="Cambria Math"/>
                      </a:rPr>
                      <m:t>1+</m:t>
                    </m:r>
                  </m:oMath>
                </a14:m>
                <a:r>
                  <a:rPr lang="el-GR" sz="135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Z" sz="1350">
                        <a:latin typeface="Cambria Math"/>
                        <a:ea typeface="Cambria Math"/>
                      </a:rPr>
                      <m:t>W</m:t>
                    </m:r>
                    <m:sSup>
                      <m:sSupPr>
                        <m:ctrlPr>
                          <a:rPr lang="el-GR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NZ" sz="1350" i="1" baseline="-25000">
                            <a:latin typeface="Cambria Math"/>
                            <a:ea typeface="Cambria Math"/>
                          </a:rPr>
                          <m:t>11</m:t>
                        </m:r>
                      </m:e>
                      <m:sup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(2)</m:t>
                        </m:r>
                      </m:sup>
                    </m:sSup>
                    <m:r>
                      <a:rPr lang="el-GR" sz="1350" i="1"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l-GR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NZ" sz="1350" i="1" baseline="-25000">
                            <a:latin typeface="Cambria Math"/>
                            <a:ea typeface="Cambria Math"/>
                          </a:rPr>
                          <m:t>1</m:t>
                        </m:r>
                      </m:e>
                      <m:sup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(2)</m:t>
                        </m:r>
                      </m:sup>
                    </m:sSup>
                    <m:r>
                      <a:rPr lang="en-NZ" sz="1350" i="1">
                        <a:latin typeface="Cambria Math"/>
                        <a:ea typeface="Cambria Math"/>
                      </a:rPr>
                      <m:t>+</m:t>
                    </m:r>
                    <m:r>
                      <m:rPr>
                        <m:nor/>
                      </m:rPr>
                      <a:rPr lang="el-GR" sz="1350" dirty="0">
                        <a:ea typeface="Cambria Math"/>
                      </a:rPr>
                      <m:t> </m:t>
                    </m:r>
                    <m:sSup>
                      <m:sSupPr>
                        <m:ctrlPr>
                          <a:rPr lang="el-GR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𝑊</m:t>
                        </m:r>
                        <m:r>
                          <a:rPr lang="en-NZ" sz="1350" i="1" baseline="-25000">
                            <a:latin typeface="Cambria Math"/>
                            <a:ea typeface="Cambria Math"/>
                          </a:rPr>
                          <m:t>12</m:t>
                        </m:r>
                      </m:e>
                      <m:sup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(2)</m:t>
                        </m:r>
                      </m:sup>
                    </m:sSup>
                    <m:r>
                      <a:rPr lang="el-GR" sz="1350" i="1">
                        <a:latin typeface="Cambria Math"/>
                        <a:ea typeface="Cambria Math"/>
                      </a:rPr>
                      <m:t>∙</m:t>
                    </m:r>
                    <m:sSup>
                      <m:sSupPr>
                        <m:ctrlPr>
                          <a:rPr lang="el-GR" sz="135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𝑎</m:t>
                        </m:r>
                        <m:r>
                          <a:rPr lang="en-NZ" sz="1350" i="1" baseline="-25000">
                            <a:latin typeface="Cambria Math"/>
                            <a:ea typeface="Cambria Math"/>
                          </a:rPr>
                          <m:t>2</m:t>
                        </m:r>
                      </m:e>
                      <m:sup>
                        <m:r>
                          <a:rPr lang="en-NZ" sz="1350" i="1">
                            <a:latin typeface="Cambria Math"/>
                            <a:ea typeface="Cambria Math"/>
                          </a:rPr>
                          <m:t>(2)</m:t>
                        </m:r>
                      </m:sup>
                    </m:sSup>
                  </m:oMath>
                </a14:m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308" y="5181602"/>
                <a:ext cx="3797643" cy="51655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 rot="3649698">
                <a:off x="4559351" y="2482893"/>
                <a:ext cx="717889" cy="316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400" i="1">
                              <a:latin typeface="Cambria Math"/>
                              <a:ea typeface="Cambria Math"/>
                            </a:rPr>
                            <m:t>𝑊</m:t>
                          </m:r>
                          <m:r>
                            <a:rPr lang="en-NZ" sz="1400" i="1" baseline="-2500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NZ" sz="1400" i="1">
                              <a:latin typeface="Cambria Math"/>
                              <a:ea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49698">
                <a:off x="4559351" y="2482893"/>
                <a:ext cx="717889" cy="31669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354761" y="2939144"/>
                <a:ext cx="717889" cy="316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400" i="1">
                              <a:latin typeface="Cambria Math"/>
                              <a:ea typeface="Cambria Math"/>
                            </a:rPr>
                            <m:t>𝑊</m:t>
                          </m:r>
                          <m:r>
                            <a:rPr lang="en-NZ" sz="1400" i="1" baseline="-25000">
                              <a:latin typeface="Cambria Math"/>
                              <a:ea typeface="Cambria Math"/>
                            </a:rPr>
                            <m:t>11</m:t>
                          </m:r>
                        </m:e>
                        <m:sup>
                          <m:r>
                            <a:rPr lang="en-NZ" sz="1400" i="1">
                              <a:latin typeface="Cambria Math"/>
                              <a:ea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761" y="2939144"/>
                <a:ext cx="717889" cy="31669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 rot="17952482">
                <a:off x="4178117" y="3753609"/>
                <a:ext cx="717889" cy="3166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14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400" i="1">
                              <a:latin typeface="Cambria Math"/>
                              <a:ea typeface="Cambria Math"/>
                            </a:rPr>
                            <m:t>𝑊</m:t>
                          </m:r>
                          <m:r>
                            <a:rPr lang="en-NZ" sz="1400" i="1" baseline="-25000">
                              <a:latin typeface="Cambria Math"/>
                              <a:ea typeface="Cambria Math"/>
                            </a:rPr>
                            <m:t>12</m:t>
                          </m:r>
                        </m:e>
                        <m:sup>
                          <m:r>
                            <a:rPr lang="en-NZ" sz="1400" i="1">
                              <a:latin typeface="Cambria Math"/>
                              <a:ea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52482">
                <a:off x="4178117" y="3753609"/>
                <a:ext cx="717889" cy="31669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47334" y="5614974"/>
                <a:ext cx="1374287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=</m:t>
                      </m:r>
                      <m:r>
                        <a:rPr lang="en-NZ" sz="1350" i="1">
                          <a:latin typeface="Cambria Math"/>
                        </a:rPr>
                        <m:t>𝑓</m:t>
                      </m:r>
                      <m:r>
                        <a:rPr lang="en-NZ" sz="1350" i="1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7334" y="5614974"/>
                <a:ext cx="1374287" cy="308802"/>
              </a:xfrm>
              <a:prstGeom prst="rect">
                <a:avLst/>
              </a:prstGeom>
              <a:blipFill>
                <a:blip r:embed="rId20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4457008" y="-15526"/>
                <a:ext cx="206820" cy="4328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NZ" sz="27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2700" i="1">
                              <a:latin typeface="Cambria Math"/>
                            </a:rPr>
                            <m:t>𝑊</m:t>
                          </m:r>
                        </m:e>
                        <m:sup>
                          <m:r>
                            <a:rPr lang="en-NZ" sz="2700" i="1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008" y="-15526"/>
                <a:ext cx="206820" cy="432811"/>
              </a:xfrm>
              <a:prstGeom prst="rect">
                <a:avLst/>
              </a:prstGeom>
              <a:blipFill>
                <a:blip r:embed="rId21"/>
                <a:stretch>
                  <a:fillRect r="-229412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226"/>
              <p:cNvSpPr>
                <a:spLocks noChangeArrowheads="1"/>
              </p:cNvSpPr>
              <p:nvPr/>
            </p:nvSpPr>
            <p:spPr bwMode="auto">
              <a:xfrm>
                <a:off x="4228410" y="561555"/>
                <a:ext cx="361376" cy="3539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sz="1050" i="1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𝑊</m:t>
                      </m:r>
                      <m:r>
                        <a:rPr lang="en-NZ" altLang="en-US" sz="1050" i="1" baseline="-2500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10</m:t>
                      </m:r>
                    </m:oMath>
                  </m:oMathPara>
                </a14:m>
                <a:endParaRPr lang="en-US" altLang="en-US" sz="1050" baseline="-2500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52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8410" y="561555"/>
                <a:ext cx="361376" cy="35398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226"/>
              <p:cNvSpPr>
                <a:spLocks noChangeArrowheads="1"/>
              </p:cNvSpPr>
              <p:nvPr/>
            </p:nvSpPr>
            <p:spPr bwMode="auto">
              <a:xfrm>
                <a:off x="4609410" y="553222"/>
                <a:ext cx="361376" cy="38449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sz="1050" i="1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𝑊</m:t>
                      </m:r>
                      <m:r>
                        <a:rPr lang="en-NZ" altLang="en-US" sz="1050" i="1" baseline="-2500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11</m:t>
                      </m:r>
                    </m:oMath>
                  </m:oMathPara>
                </a14:m>
                <a:endParaRPr lang="en-US" altLang="en-US" sz="1050" baseline="-2500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53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9410" y="553222"/>
                <a:ext cx="361376" cy="38449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226"/>
              <p:cNvSpPr>
                <a:spLocks noChangeArrowheads="1"/>
              </p:cNvSpPr>
              <p:nvPr/>
            </p:nvSpPr>
            <p:spPr bwMode="auto">
              <a:xfrm>
                <a:off x="4993499" y="561555"/>
                <a:ext cx="361376" cy="35398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altLang="en-US" sz="1050" i="1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𝑊</m:t>
                      </m:r>
                      <m:r>
                        <a:rPr lang="en-NZ" altLang="en-US" sz="1050" i="1" baseline="-25000">
                          <a:solidFill>
                            <a:srgbClr val="000000"/>
                          </a:solidFill>
                          <a:latin typeface="Cambria Math"/>
                          <a:sym typeface="Gill Sans" charset="0"/>
                        </a:rPr>
                        <m:t>12</m:t>
                      </m:r>
                    </m:oMath>
                  </m:oMathPara>
                </a14:m>
                <a:endParaRPr lang="en-US" altLang="en-US" sz="375" baseline="-2500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54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3499" y="561555"/>
                <a:ext cx="361376" cy="35398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226"/>
          <p:cNvSpPr>
            <a:spLocks noChangeArrowheads="1"/>
          </p:cNvSpPr>
          <p:nvPr/>
        </p:nvSpPr>
        <p:spPr bwMode="auto">
          <a:xfrm>
            <a:off x="4231866" y="915544"/>
            <a:ext cx="361376" cy="353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6" name="Rectangle 226"/>
          <p:cNvSpPr>
            <a:spLocks noChangeArrowheads="1"/>
          </p:cNvSpPr>
          <p:nvPr/>
        </p:nvSpPr>
        <p:spPr bwMode="auto">
          <a:xfrm>
            <a:off x="4612866" y="915544"/>
            <a:ext cx="361376" cy="353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7" name="Rectangle 226"/>
          <p:cNvSpPr>
            <a:spLocks noChangeArrowheads="1"/>
          </p:cNvSpPr>
          <p:nvPr/>
        </p:nvSpPr>
        <p:spPr bwMode="auto">
          <a:xfrm>
            <a:off x="4993866" y="915544"/>
            <a:ext cx="361376" cy="353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8" name="Rectangle 226"/>
          <p:cNvSpPr>
            <a:spLocks noChangeArrowheads="1"/>
          </p:cNvSpPr>
          <p:nvPr/>
        </p:nvSpPr>
        <p:spPr bwMode="auto">
          <a:xfrm>
            <a:off x="4233726" y="1269533"/>
            <a:ext cx="361376" cy="353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59" name="Rectangle 226"/>
          <p:cNvSpPr>
            <a:spLocks noChangeArrowheads="1"/>
          </p:cNvSpPr>
          <p:nvPr/>
        </p:nvSpPr>
        <p:spPr bwMode="auto">
          <a:xfrm>
            <a:off x="4614726" y="1269533"/>
            <a:ext cx="361376" cy="353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0" name="Rectangle 226"/>
          <p:cNvSpPr>
            <a:spLocks noChangeArrowheads="1"/>
          </p:cNvSpPr>
          <p:nvPr/>
        </p:nvSpPr>
        <p:spPr bwMode="auto">
          <a:xfrm>
            <a:off x="4993499" y="1269533"/>
            <a:ext cx="361376" cy="3539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sz="60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61" name="Rectangle 226"/>
          <p:cNvSpPr>
            <a:spLocks noChangeArrowheads="1"/>
          </p:cNvSpPr>
          <p:nvPr/>
        </p:nvSpPr>
        <p:spPr bwMode="auto">
          <a:xfrm>
            <a:off x="5476597" y="973296"/>
            <a:ext cx="384563" cy="3539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NZ" altLang="en-US" sz="1350" dirty="0">
                <a:solidFill>
                  <a:srgbClr val="000000"/>
                </a:solidFill>
                <a:latin typeface="Gill Sans" charset="0"/>
                <a:sym typeface="Gill Sans" charset="0"/>
              </a:rPr>
              <a:t>1</a:t>
            </a:r>
            <a:endParaRPr lang="en-US" altLang="en-US" sz="135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797172" y="561555"/>
                <a:ext cx="543008" cy="308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</m:t>
                          </m:r>
                          <m:r>
                            <a:rPr lang="en-NZ" sz="135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172" y="561555"/>
                <a:ext cx="543008" cy="30880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226"/>
              <p:cNvSpPr>
                <a:spLocks noChangeArrowheads="1"/>
              </p:cNvSpPr>
              <p:nvPr/>
            </p:nvSpPr>
            <p:spPr bwMode="auto">
              <a:xfrm>
                <a:off x="5837974" y="973296"/>
                <a:ext cx="384563" cy="35398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35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 charset="0"/>
                            </a:rPr>
                          </m:ctrlPr>
                        </m:sSubPr>
                        <m:e>
                          <m:r>
                            <a:rPr lang="en-NZ" altLang="en-US" sz="1350" i="1">
                              <a:solidFill>
                                <a:srgbClr val="000000"/>
                              </a:solidFill>
                              <a:latin typeface="Cambria Math"/>
                              <a:sym typeface="Gill Sans" charset="0"/>
                            </a:rPr>
                            <m:t>𝑎</m:t>
                          </m:r>
                        </m:e>
                        <m:sub>
                          <m:r>
                            <a:rPr lang="en-NZ" altLang="en-US" sz="135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35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67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7974" y="973296"/>
                <a:ext cx="384563" cy="353989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226"/>
              <p:cNvSpPr>
                <a:spLocks noChangeArrowheads="1"/>
              </p:cNvSpPr>
              <p:nvPr/>
            </p:nvSpPr>
            <p:spPr bwMode="auto">
              <a:xfrm>
                <a:off x="6147898" y="973296"/>
                <a:ext cx="384563" cy="35398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35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 charset="0"/>
                            </a:rPr>
                          </m:ctrlPr>
                        </m:sSubPr>
                        <m:e>
                          <m:r>
                            <a:rPr lang="en-NZ" altLang="en-US" sz="1350" i="1">
                              <a:solidFill>
                                <a:srgbClr val="000000"/>
                              </a:solidFill>
                              <a:latin typeface="Cambria Math"/>
                              <a:sym typeface="Gill Sans" charset="0"/>
                            </a:rPr>
                            <m:t>𝑎</m:t>
                          </m:r>
                        </m:e>
                        <m:sub>
                          <m:r>
                            <a:rPr lang="en-NZ" altLang="en-US" sz="135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35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68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7898" y="973296"/>
                <a:ext cx="384563" cy="35398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226"/>
          <p:cNvSpPr>
            <a:spLocks noChangeArrowheads="1"/>
          </p:cNvSpPr>
          <p:nvPr/>
        </p:nvSpPr>
        <p:spPr bwMode="auto">
          <a:xfrm>
            <a:off x="2926647" y="990601"/>
            <a:ext cx="384563" cy="35398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1pPr>
            <a:lvl2pPr marL="742950" indent="-28575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2pPr>
            <a:lvl3pPr marL="11430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3pPr>
            <a:lvl4pPr marL="1600200" indent="-228600" algn="l" eaLnBrk="0" hangingPunct="0">
              <a:defRPr sz="1400"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4pPr>
            <a:lvl5pPr marL="2057400" indent="-228600" algn="l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ヒラギノ角ゴ ProN W3" charset="0"/>
                <a:cs typeface="ヒラギノ角ゴ ProN W3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NZ" altLang="en-US" sz="1350" dirty="0">
                <a:solidFill>
                  <a:srgbClr val="000000"/>
                </a:solidFill>
                <a:latin typeface="Gill Sans" charset="0"/>
                <a:sym typeface="Gill Sans" charset="0"/>
              </a:rPr>
              <a:t>1</a:t>
            </a:r>
            <a:endParaRPr lang="en-US" altLang="en-US" sz="1350" dirty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3247222" y="578860"/>
                <a:ext cx="543008" cy="308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</m:t>
                          </m:r>
                          <m:r>
                            <a:rPr lang="en-NZ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NZ" sz="1350" i="1">
                              <a:latin typeface="Cambria Math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7222" y="578860"/>
                <a:ext cx="543008" cy="30880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226"/>
              <p:cNvSpPr>
                <a:spLocks noChangeArrowheads="1"/>
              </p:cNvSpPr>
              <p:nvPr/>
            </p:nvSpPr>
            <p:spPr bwMode="auto">
              <a:xfrm>
                <a:off x="3288024" y="990601"/>
                <a:ext cx="384563" cy="35398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35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 charset="0"/>
                            </a:rPr>
                          </m:ctrlPr>
                        </m:sSubPr>
                        <m:e>
                          <m:r>
                            <a:rPr lang="en-NZ" altLang="en-US" sz="1350" i="1">
                              <a:solidFill>
                                <a:srgbClr val="000000"/>
                              </a:solidFill>
                              <a:latin typeface="Cambria Math"/>
                              <a:sym typeface="Gill Sans" charset="0"/>
                            </a:rPr>
                            <m:t>𝑎</m:t>
                          </m:r>
                        </m:e>
                        <m:sub>
                          <m:r>
                            <a:rPr lang="en-NZ" altLang="en-US" sz="135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en-US" sz="135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64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8024" y="990601"/>
                <a:ext cx="384563" cy="353989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226"/>
              <p:cNvSpPr>
                <a:spLocks noChangeArrowheads="1"/>
              </p:cNvSpPr>
              <p:nvPr/>
            </p:nvSpPr>
            <p:spPr bwMode="auto">
              <a:xfrm>
                <a:off x="3597948" y="990601"/>
                <a:ext cx="384563" cy="353989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1pPr>
                <a:lvl2pPr marL="742950" indent="-28575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2pPr>
                <a:lvl3pPr marL="11430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3pPr>
                <a:lvl4pPr marL="1600200" indent="-228600" algn="l" eaLnBrk="0" hangingPunct="0"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4pPr>
                <a:lvl5pPr marL="2057400" indent="-228600" algn="l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ヒラギノ角ゴ ProN W3" charset="0"/>
                    <a:cs typeface="ヒラギノ角ゴ ProN W3" charset="0"/>
                    <a:sym typeface="Arial" panose="020B0604020202020204" pitchFamily="34" charset="0"/>
                  </a:defRPr>
                </a:lvl9pPr>
              </a:lstStyle>
              <a:p>
                <a:pPr algn="ctr"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135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 charset="0"/>
                            </a:rPr>
                          </m:ctrlPr>
                        </m:sSubPr>
                        <m:e>
                          <m:r>
                            <a:rPr lang="en-NZ" altLang="en-US" sz="1350" i="1">
                              <a:solidFill>
                                <a:srgbClr val="000000"/>
                              </a:solidFill>
                              <a:latin typeface="Cambria Math"/>
                              <a:sym typeface="Gill Sans" charset="0"/>
                            </a:rPr>
                            <m:t>𝑎</m:t>
                          </m:r>
                        </m:e>
                        <m:sub>
                          <m:r>
                            <a:rPr lang="en-NZ" altLang="en-US" sz="135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sym typeface="Gill Sans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en-US" sz="1350" dirty="0">
                  <a:solidFill>
                    <a:srgbClr val="000000"/>
                  </a:solidFill>
                  <a:latin typeface="Gill Sans" charset="0"/>
                  <a:sym typeface="Gill Sans" charset="0"/>
                </a:endParaRPr>
              </a:p>
            </p:txBody>
          </p:sp>
        </mc:Choice>
        <mc:Fallback xmlns="">
          <p:sp>
            <p:nvSpPr>
              <p:cNvPr id="65" name="Rectangle 2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7948" y="990601"/>
                <a:ext cx="384563" cy="353989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874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1058" y="648426"/>
            <a:ext cx="3387360" cy="536971"/>
          </a:xfrm>
        </p:spPr>
        <p:txBody>
          <a:bodyPr>
            <a:noAutofit/>
          </a:bodyPr>
          <a:lstStyle/>
          <a:p>
            <a:r>
              <a:rPr lang="en-NZ" sz="1500" dirty="0">
                <a:solidFill>
                  <a:srgbClr val="ED7D31"/>
                </a:solidFill>
              </a:rPr>
              <a:t>Backpropagation </a:t>
            </a:r>
            <a:endParaRPr lang="en-US" sz="1500" dirty="0">
              <a:solidFill>
                <a:srgbClr val="ED7D3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52400" y="373380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Oval 4"/>
          <p:cNvSpPr/>
          <p:nvPr/>
        </p:nvSpPr>
        <p:spPr>
          <a:xfrm>
            <a:off x="152400" y="251460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Oval 5"/>
          <p:cNvSpPr/>
          <p:nvPr/>
        </p:nvSpPr>
        <p:spPr>
          <a:xfrm>
            <a:off x="152400" y="1447800"/>
            <a:ext cx="164592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Oval 6"/>
          <p:cNvSpPr/>
          <p:nvPr/>
        </p:nvSpPr>
        <p:spPr>
          <a:xfrm>
            <a:off x="2277692" y="14478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Oval 7"/>
          <p:cNvSpPr/>
          <p:nvPr/>
        </p:nvSpPr>
        <p:spPr>
          <a:xfrm>
            <a:off x="2277690" y="25146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" name="Straight Arrow Connector 8"/>
          <p:cNvCxnSpPr>
            <a:stCxn id="6" idx="6"/>
            <a:endCxn id="8" idx="2"/>
          </p:cNvCxnSpPr>
          <p:nvPr/>
        </p:nvCxnSpPr>
        <p:spPr>
          <a:xfrm>
            <a:off x="1798320" y="1905000"/>
            <a:ext cx="47937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6"/>
            <a:endCxn id="8" idx="2"/>
          </p:cNvCxnSpPr>
          <p:nvPr/>
        </p:nvCxnSpPr>
        <p:spPr>
          <a:xfrm>
            <a:off x="1798320" y="2971800"/>
            <a:ext cx="47937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" idx="6"/>
            <a:endCxn id="8" idx="2"/>
          </p:cNvCxnSpPr>
          <p:nvPr/>
        </p:nvCxnSpPr>
        <p:spPr>
          <a:xfrm flipV="1">
            <a:off x="1798320" y="2971800"/>
            <a:ext cx="47937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277688" y="37338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Straight Arrow Connector 12"/>
          <p:cNvCxnSpPr>
            <a:stCxn id="6" idx="6"/>
          </p:cNvCxnSpPr>
          <p:nvPr/>
        </p:nvCxnSpPr>
        <p:spPr>
          <a:xfrm>
            <a:off x="1798320" y="1905000"/>
            <a:ext cx="47936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</p:cNvCxnSpPr>
          <p:nvPr/>
        </p:nvCxnSpPr>
        <p:spPr>
          <a:xfrm>
            <a:off x="1798320" y="2971800"/>
            <a:ext cx="479368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1798320" y="4191000"/>
            <a:ext cx="4793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541894" y="14478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541892" y="25146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8" name="Straight Arrow Connector 17"/>
          <p:cNvCxnSpPr>
            <a:stCxn id="8" idx="6"/>
            <a:endCxn id="17" idx="2"/>
          </p:cNvCxnSpPr>
          <p:nvPr/>
        </p:nvCxnSpPr>
        <p:spPr>
          <a:xfrm>
            <a:off x="3923610" y="2971800"/>
            <a:ext cx="61828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6"/>
            <a:endCxn id="17" idx="2"/>
          </p:cNvCxnSpPr>
          <p:nvPr/>
        </p:nvCxnSpPr>
        <p:spPr>
          <a:xfrm flipV="1">
            <a:off x="3923608" y="2971800"/>
            <a:ext cx="618284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6"/>
            <a:endCxn id="17" idx="2"/>
          </p:cNvCxnSpPr>
          <p:nvPr/>
        </p:nvCxnSpPr>
        <p:spPr>
          <a:xfrm>
            <a:off x="3923613" y="1905000"/>
            <a:ext cx="618280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545600" y="37338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2" name="Straight Arrow Connector 21"/>
          <p:cNvCxnSpPr>
            <a:stCxn id="12" idx="6"/>
            <a:endCxn id="21" idx="2"/>
          </p:cNvCxnSpPr>
          <p:nvPr/>
        </p:nvCxnSpPr>
        <p:spPr>
          <a:xfrm>
            <a:off x="3923608" y="4191000"/>
            <a:ext cx="621992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8" idx="6"/>
          </p:cNvCxnSpPr>
          <p:nvPr/>
        </p:nvCxnSpPr>
        <p:spPr>
          <a:xfrm>
            <a:off x="3923610" y="2971800"/>
            <a:ext cx="62199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6"/>
          </p:cNvCxnSpPr>
          <p:nvPr/>
        </p:nvCxnSpPr>
        <p:spPr>
          <a:xfrm>
            <a:off x="3923613" y="1905000"/>
            <a:ext cx="621988" cy="2286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507480" y="2514600"/>
            <a:ext cx="1645920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26" name="Straight Arrow Connector 25"/>
          <p:cNvCxnSpPr>
            <a:stCxn id="17" idx="6"/>
            <a:endCxn id="25" idx="2"/>
          </p:cNvCxnSpPr>
          <p:nvPr/>
        </p:nvCxnSpPr>
        <p:spPr>
          <a:xfrm>
            <a:off x="6187812" y="2971800"/>
            <a:ext cx="319668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1" idx="6"/>
            <a:endCxn id="25" idx="2"/>
          </p:cNvCxnSpPr>
          <p:nvPr/>
        </p:nvCxnSpPr>
        <p:spPr>
          <a:xfrm flipV="1">
            <a:off x="6191520" y="2971800"/>
            <a:ext cx="315960" cy="12192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6" idx="6"/>
            <a:endCxn id="25" idx="2"/>
          </p:cNvCxnSpPr>
          <p:nvPr/>
        </p:nvCxnSpPr>
        <p:spPr>
          <a:xfrm>
            <a:off x="6187815" y="1905000"/>
            <a:ext cx="319666" cy="10668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70" y="1787488"/>
            <a:ext cx="347472" cy="228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128" y="1752600"/>
            <a:ext cx="347472" cy="2286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928" y="1798374"/>
            <a:ext cx="347472" cy="228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33" y="2889177"/>
            <a:ext cx="267462" cy="18059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86606"/>
            <a:ext cx="274320" cy="1805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369394" y="2781395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394" y="2781395"/>
                <a:ext cx="1144801" cy="30880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326113" y="4000595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113" y="4000595"/>
                <a:ext cx="1144801" cy="30880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686363" y="2743200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1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363" y="2743200"/>
                <a:ext cx="1144801" cy="3088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661979" y="3962400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979" y="3962400"/>
                <a:ext cx="1144801" cy="30880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575329" y="2779014"/>
                <a:ext cx="114480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𝑧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(4)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</a:rPr>
                        <m:t>→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</a:rPr>
                            <m:t>𝑎</m:t>
                          </m:r>
                          <m:r>
                            <a:rPr lang="en-NZ" sz="1350" i="1" baseline="-25000"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29" y="2779014"/>
                <a:ext cx="1144801" cy="30880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 rot="3649698">
                <a:off x="4120238" y="2294335"/>
                <a:ext cx="529312" cy="236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𝑊</m:t>
                          </m:r>
                          <m:r>
                            <a:rPr lang="en-NZ" sz="900" i="1" baseline="-25000">
                              <a:latin typeface="Cambria Math"/>
                              <a:ea typeface="Cambria Math"/>
                            </a:rPr>
                            <m:t>10</m:t>
                          </m:r>
                        </m:e>
                        <m:sup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649698">
                <a:off x="4120238" y="2294335"/>
                <a:ext cx="529312" cy="2366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821361" y="2743202"/>
                <a:ext cx="529312" cy="236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𝑊</m:t>
                          </m:r>
                          <m:r>
                            <a:rPr lang="en-NZ" sz="900" i="1" baseline="-25000">
                              <a:latin typeface="Cambria Math"/>
                              <a:ea typeface="Cambria Math"/>
                            </a:rPr>
                            <m:t>11</m:t>
                          </m:r>
                        </m:e>
                        <m:sup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1361" y="2743202"/>
                <a:ext cx="529312" cy="23660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 rot="17952482">
                <a:off x="3739004" y="3565053"/>
                <a:ext cx="529312" cy="236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l-GR" sz="9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𝑊</m:t>
                          </m:r>
                          <m:r>
                            <a:rPr lang="en-NZ" sz="900" i="1" baseline="-25000">
                              <a:latin typeface="Cambria Math"/>
                              <a:ea typeface="Cambria Math"/>
                            </a:rPr>
                            <m:t>12</m:t>
                          </m:r>
                        </m:e>
                        <m:sup>
                          <m:r>
                            <a:rPr lang="en-NZ" sz="900" i="1">
                              <a:latin typeface="Cambria Math"/>
                              <a:ea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952482">
                <a:off x="3739004" y="3565053"/>
                <a:ext cx="529312" cy="2366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195362" y="5029200"/>
                <a:ext cx="7391400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𝛿</m:t>
                    </m:r>
                  </m:oMath>
                </a14:m>
                <a:r>
                  <a:rPr lang="en-US" sz="1650" dirty="0">
                    <a:solidFill>
                      <a:prstClr val="black"/>
                    </a:solidFill>
                    <a:latin typeface="Calibri"/>
                  </a:rPr>
                  <a:t> “error” or cost: discrepancy between actual target y and network </a:t>
                </a:r>
                <a:r>
                  <a:rPr lang="en-US" sz="1650" dirty="0" smtClean="0">
                    <a:solidFill>
                      <a:prstClr val="black"/>
                    </a:solidFill>
                    <a:latin typeface="Calibri"/>
                  </a:rPr>
                  <a:t>prediction </a:t>
                </a:r>
                <a:endParaRPr lang="en-US" sz="1650" dirty="0">
                  <a:solidFill>
                    <a:prstClr val="black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362" y="5029200"/>
                <a:ext cx="7391400" cy="362984"/>
              </a:xfrm>
              <a:prstGeom prst="rect">
                <a:avLst/>
              </a:prstGeom>
              <a:blipFill>
                <a:blip r:embed="rId18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042101" y="1876810"/>
                <a:ext cx="51296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(4)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101" y="1876810"/>
                <a:ext cx="512961" cy="30880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5001201" y="887540"/>
                <a:ext cx="51296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p>
                          <m:r>
                            <a:rPr lang="en-NZ" sz="1350" i="1">
                              <a:solidFill>
                                <a:srgbClr val="ED7D31"/>
                              </a:solidFill>
                              <a:latin typeface="Cambria Math"/>
                              <a:ea typeface="Cambria Math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201" y="887540"/>
                <a:ext cx="512961" cy="30880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761573" y="887540"/>
                <a:ext cx="51296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p>
                          <m:r>
                            <a:rPr lang="en-NZ" sz="1350" i="1">
                              <a:solidFill>
                                <a:srgbClr val="ED7D31"/>
                              </a:solidFill>
                              <a:latin typeface="Cambria Math"/>
                              <a:ea typeface="Cambria Math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1573" y="887540"/>
                <a:ext cx="512961" cy="30880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536304" y="898970"/>
                <a:ext cx="512961" cy="30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p>
                          <m:r>
                            <a:rPr lang="en-NZ" sz="1350" i="1">
                              <a:solidFill>
                                <a:srgbClr val="ED7D31"/>
                              </a:solidFill>
                              <a:latin typeface="Cambria Math"/>
                              <a:ea typeface="Cambria Math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1350" dirty="0">
                  <a:solidFill>
                    <a:srgbClr val="ED7D31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04" y="898970"/>
                <a:ext cx="512961" cy="30880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75329" y="3591455"/>
                <a:ext cx="2339154" cy="298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100" i="1">
                          <a:latin typeface="Cambria Math"/>
                        </a:rPr>
                        <m:t>𝐽</m:t>
                      </m:r>
                      <m:d>
                        <m:dPr>
                          <m:ctrlPr>
                            <a:rPr lang="en-NZ" sz="1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NZ" sz="1100" i="1">
                              <a:latin typeface="Cambria Math"/>
                            </a:rPr>
                            <m:t>𝑊</m:t>
                          </m:r>
                        </m:e>
                      </m:d>
                      <m:r>
                        <a:rPr lang="en-NZ" sz="1100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/>
                              <a:ea typeface="Cambria Math"/>
                            </a:rPr>
                            <m:t>𝛿</m:t>
                          </m:r>
                        </m:e>
                        <m:sup>
                          <m:r>
                            <a:rPr lang="en-NZ" sz="1100" i="1">
                              <a:latin typeface="Cambria Math"/>
                              <a:ea typeface="Cambria Math"/>
                            </a:rPr>
                            <m:t>(4)</m:t>
                          </m:r>
                        </m:sup>
                      </m:sSup>
                      <m:r>
                        <a:rPr lang="en-NZ" sz="1100" i="1">
                          <a:latin typeface="Cambria Math"/>
                        </a:rPr>
                        <m:t>=</m:t>
                      </m:r>
                      <m:r>
                        <a:rPr lang="en-NZ" sz="1100" i="1">
                          <a:latin typeface="Cambria Math"/>
                        </a:rPr>
                        <m:t>𝑦</m:t>
                      </m:r>
                      <m:r>
                        <a:rPr lang="en-NZ" sz="1100" i="1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en-NZ" sz="11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NZ" sz="1100" i="1">
                              <a:latin typeface="Cambria Math"/>
                            </a:rPr>
                            <m:t>𝑎</m:t>
                          </m:r>
                          <m:r>
                            <a:rPr lang="en-NZ" sz="1100" i="1" baseline="-25000">
                              <a:latin typeface="Cambria Math"/>
                            </a:rPr>
                            <m:t>2</m:t>
                          </m:r>
                        </m:e>
                        <m:sub/>
                        <m:sup>
                          <m:r>
                            <a:rPr lang="en-NZ" sz="1100" i="1">
                              <a:latin typeface="Cambria Math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29" y="3591455"/>
                <a:ext cx="2339154" cy="298095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itle 1"/>
              <p:cNvSpPr txBox="1">
                <a:spLocks/>
              </p:cNvSpPr>
              <p:nvPr/>
            </p:nvSpPr>
            <p:spPr>
              <a:xfrm>
                <a:off x="628650" y="365127"/>
                <a:ext cx="7091480" cy="54756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NZ" sz="2400" dirty="0" smtClean="0"/>
                  <a:t>Back propagation of error signals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𝛿</m:t>
                        </m:r>
                      </m:e>
                      <m:sup>
                        <m:r>
                          <a:rPr lang="en-NZ" sz="2400" i="1"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NZ" sz="2400" b="0" i="1" smtClean="0">
                            <a:latin typeface="Cambria Math" panose="02040503050406030204" pitchFamily="18" charset="0"/>
                            <a:ea typeface="Cambria Math"/>
                          </a:rPr>
                          <m:t>𝑛</m:t>
                        </m:r>
                        <m:r>
                          <a:rPr lang="en-NZ" sz="2400" i="1">
                            <a:latin typeface="Cambria Math"/>
                            <a:ea typeface="Cambria Math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  <a:p>
                <a:r>
                  <a:rPr lang="en-NZ" sz="2400" dirty="0" smtClean="0"/>
                  <a:t> </a:t>
                </a:r>
                <a:endParaRPr lang="en-NZ" sz="2400" dirty="0"/>
              </a:p>
            </p:txBody>
          </p:sp>
        </mc:Choice>
        <mc:Fallback xmlns="">
          <p:sp>
            <p:nvSpPr>
              <p:cNvPr id="47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65127"/>
                <a:ext cx="7091480" cy="547564"/>
              </a:xfrm>
              <a:prstGeom prst="rect">
                <a:avLst/>
              </a:prstGeom>
              <a:blipFill>
                <a:blip r:embed="rId24"/>
                <a:stretch>
                  <a:fillRect l="-1290" t="-3333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 flipH="1">
            <a:off x="1477818" y="1374950"/>
            <a:ext cx="5966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072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9778" y="1682355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56" y="3678555"/>
            <a:ext cx="518160" cy="25527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90" y="4907281"/>
            <a:ext cx="422910" cy="33528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5242561"/>
            <a:ext cx="422910" cy="335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191000" y="4752880"/>
                <a:ext cx="1665905" cy="3808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>
                          <a:latin typeface="Cambria Math"/>
                        </a:rPr>
                        <m:t>h</m:t>
                      </m:r>
                      <m:r>
                        <m:rPr>
                          <m:sty m:val="p"/>
                        </m:rPr>
                        <a:rPr lang="el-GR" i="1" baseline="-25000"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NZ" i="1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NZ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NZ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NZ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NZ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  <m:r>
                        <a:rPr lang="en-NZ" i="1">
                          <a:latin typeface="Cambria Math"/>
                          <a:ea typeface="Cambria Math"/>
                        </a:rPr>
                        <m:t>≈</m:t>
                      </m:r>
                      <m:sSup>
                        <m:sSupPr>
                          <m:ctrlPr>
                            <a:rPr lang="en-NZ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NZ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NZ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NZ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  <m:r>
                        <a:rPr lang="en-NZ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4752880"/>
                <a:ext cx="1665905" cy="380810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45543" y="2209802"/>
                <a:ext cx="1332352" cy="3142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sz="1350" i="1">
                          <a:latin typeface="Cambria Math"/>
                        </a:rPr>
                        <m:t>h</m:t>
                      </m:r>
                      <m:r>
                        <m:rPr>
                          <m:sty m:val="p"/>
                        </m:rPr>
                        <a:rPr lang="el-GR" sz="1350" i="1" baseline="-25000">
                          <a:latin typeface="Cambria Math"/>
                          <a:ea typeface="Cambria Math"/>
                        </a:rPr>
                        <m:t>Θ</m:t>
                      </m:r>
                      <m:r>
                        <a:rPr lang="en-NZ" sz="1350" i="1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NZ" sz="1350" i="1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NZ" sz="1350" i="1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en-NZ" sz="1350" i="1">
                          <a:latin typeface="Cambria Math"/>
                          <a:ea typeface="Cambria Math"/>
                        </a:rPr>
                        <m:t>≠ </m:t>
                      </m:r>
                      <m:sSup>
                        <m:sSupPr>
                          <m:ctrlPr>
                            <a:rPr lang="en-NZ" sz="1350" i="1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(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NZ" sz="1350" i="1">
                              <a:latin typeface="Cambria Math"/>
                              <a:ea typeface="Cambria Math"/>
                            </a:rPr>
                            <m:t>)</m:t>
                          </m:r>
                        </m:sup>
                      </m:sSup>
                      <m:r>
                        <a:rPr lang="en-NZ" sz="135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43" y="2209802"/>
                <a:ext cx="1332352" cy="314253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ultiply 3"/>
          <p:cNvSpPr/>
          <p:nvPr/>
        </p:nvSpPr>
        <p:spPr>
          <a:xfrm>
            <a:off x="3596304" y="3006853"/>
            <a:ext cx="190500" cy="1905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Multiply 25"/>
          <p:cNvSpPr/>
          <p:nvPr/>
        </p:nvSpPr>
        <p:spPr>
          <a:xfrm>
            <a:off x="3596304" y="3478911"/>
            <a:ext cx="190500" cy="1905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Multiply 26"/>
          <p:cNvSpPr/>
          <p:nvPr/>
        </p:nvSpPr>
        <p:spPr>
          <a:xfrm>
            <a:off x="4019550" y="4114801"/>
            <a:ext cx="190500" cy="1905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Multiply 27"/>
          <p:cNvSpPr/>
          <p:nvPr/>
        </p:nvSpPr>
        <p:spPr>
          <a:xfrm>
            <a:off x="3946398" y="3838575"/>
            <a:ext cx="190500" cy="1905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Multiply 28"/>
          <p:cNvSpPr/>
          <p:nvPr/>
        </p:nvSpPr>
        <p:spPr>
          <a:xfrm>
            <a:off x="3770802" y="3669411"/>
            <a:ext cx="190500" cy="1905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Multiply 29"/>
          <p:cNvSpPr/>
          <p:nvPr/>
        </p:nvSpPr>
        <p:spPr>
          <a:xfrm>
            <a:off x="3907536" y="4417315"/>
            <a:ext cx="190500" cy="1905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Multiply 30"/>
          <p:cNvSpPr/>
          <p:nvPr/>
        </p:nvSpPr>
        <p:spPr>
          <a:xfrm>
            <a:off x="4000500" y="4686301"/>
            <a:ext cx="190500" cy="1905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Multiply 31"/>
          <p:cNvSpPr/>
          <p:nvPr/>
        </p:nvSpPr>
        <p:spPr>
          <a:xfrm>
            <a:off x="3581400" y="3200401"/>
            <a:ext cx="190500" cy="1905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Multiply 32"/>
          <p:cNvSpPr/>
          <p:nvPr/>
        </p:nvSpPr>
        <p:spPr>
          <a:xfrm>
            <a:off x="3619500" y="2819401"/>
            <a:ext cx="190500" cy="190500"/>
          </a:xfrm>
          <a:prstGeom prst="mathMultiply">
            <a:avLst>
              <a:gd name="adj1" fmla="val 0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/>
          <p:cNvSpPr txBox="1"/>
          <p:nvPr/>
        </p:nvSpPr>
        <p:spPr>
          <a:xfrm>
            <a:off x="76200" y="1056751"/>
            <a:ext cx="89916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350" dirty="0"/>
              <a:t>The parameter optimization process in an artificial neural network (back propagation) is basically gradient descent</a:t>
            </a:r>
            <a:endParaRPr lang="en-US" sz="1350" dirty="0"/>
          </a:p>
        </p:txBody>
      </p:sp>
      <p:sp>
        <p:nvSpPr>
          <p:cNvPr id="18" name="Multiply 17"/>
          <p:cNvSpPr/>
          <p:nvPr/>
        </p:nvSpPr>
        <p:spPr>
          <a:xfrm>
            <a:off x="3728356" y="4372891"/>
            <a:ext cx="740229" cy="772885"/>
          </a:xfrm>
          <a:prstGeom prst="mathMultiply">
            <a:avLst>
              <a:gd name="adj1" fmla="val 8824"/>
            </a:avLst>
          </a:prstGeom>
          <a:solidFill>
            <a:srgbClr val="F13FD8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7648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229350" cy="1325563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Overfitting (high variance) and </a:t>
            </a:r>
            <a:r>
              <a:rPr lang="en-NZ" dirty="0" err="1" smtClean="0"/>
              <a:t>underfitting</a:t>
            </a:r>
            <a:r>
              <a:rPr lang="en-NZ" dirty="0" smtClean="0"/>
              <a:t> (high bias)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5" y="1825624"/>
            <a:ext cx="8955848" cy="4843399"/>
          </a:xfrm>
        </p:spPr>
        <p:txBody>
          <a:bodyPr>
            <a:normAutofit fontScale="55000" lnSpcReduction="20000"/>
          </a:bodyPr>
          <a:lstStyle/>
          <a:p>
            <a:r>
              <a:rPr lang="en-NZ" dirty="0"/>
              <a:t>The fundamental issue in machine learning is the tension between </a:t>
            </a:r>
            <a:r>
              <a:rPr lang="en-NZ" dirty="0" smtClean="0"/>
              <a:t>optimization and </a:t>
            </a:r>
            <a:r>
              <a:rPr lang="en-NZ" dirty="0"/>
              <a:t>generalization. </a:t>
            </a:r>
            <a:endParaRPr lang="en-NZ" dirty="0" smtClean="0"/>
          </a:p>
          <a:p>
            <a:r>
              <a:rPr lang="en-NZ" dirty="0" smtClean="0"/>
              <a:t>Optimization </a:t>
            </a:r>
            <a:r>
              <a:rPr lang="en-NZ" dirty="0"/>
              <a:t>refers to the process of adjusting a model to get </a:t>
            </a:r>
            <a:r>
              <a:rPr lang="en-NZ" dirty="0" smtClean="0"/>
              <a:t>the best </a:t>
            </a:r>
            <a:r>
              <a:rPr lang="en-NZ" dirty="0"/>
              <a:t>performance possible on the training </a:t>
            </a:r>
            <a:r>
              <a:rPr lang="en-NZ" dirty="0" smtClean="0"/>
              <a:t>data</a:t>
            </a:r>
            <a:endParaRPr lang="en-NZ" dirty="0"/>
          </a:p>
          <a:p>
            <a:r>
              <a:rPr lang="en-NZ" dirty="0" smtClean="0"/>
              <a:t>Generalization </a:t>
            </a:r>
            <a:r>
              <a:rPr lang="en-NZ" dirty="0"/>
              <a:t>refers to how well the trained model performs on data it </a:t>
            </a:r>
            <a:r>
              <a:rPr lang="en-NZ" dirty="0" smtClean="0"/>
              <a:t>has never </a:t>
            </a:r>
            <a:r>
              <a:rPr lang="en-NZ" dirty="0"/>
              <a:t>seen </a:t>
            </a:r>
            <a:r>
              <a:rPr lang="en-NZ" dirty="0" smtClean="0"/>
              <a:t>before</a:t>
            </a:r>
          </a:p>
          <a:p>
            <a:r>
              <a:rPr lang="en-NZ" dirty="0" smtClean="0"/>
              <a:t>The </a:t>
            </a:r>
            <a:r>
              <a:rPr lang="en-NZ" dirty="0"/>
              <a:t>goal of the game is to get good </a:t>
            </a:r>
            <a:r>
              <a:rPr lang="en-NZ" dirty="0" smtClean="0"/>
              <a:t>generalization</a:t>
            </a:r>
          </a:p>
          <a:p>
            <a:r>
              <a:rPr lang="en-NZ" dirty="0"/>
              <a:t>At the beginning of training, optimization and generalization are </a:t>
            </a:r>
            <a:r>
              <a:rPr lang="en-NZ" dirty="0" smtClean="0"/>
              <a:t>correlated: while </a:t>
            </a:r>
            <a:r>
              <a:rPr lang="en-NZ" dirty="0"/>
              <a:t>this is happening</a:t>
            </a:r>
            <a:r>
              <a:rPr lang="en-NZ" dirty="0" smtClean="0"/>
              <a:t>, your </a:t>
            </a:r>
            <a:r>
              <a:rPr lang="en-NZ" dirty="0"/>
              <a:t>model is said to </a:t>
            </a:r>
            <a:r>
              <a:rPr lang="en-NZ" dirty="0" err="1" smtClean="0"/>
              <a:t>underfit</a:t>
            </a:r>
            <a:r>
              <a:rPr lang="en-NZ" dirty="0"/>
              <a:t>: there is still progress to be made; the network </a:t>
            </a:r>
            <a:r>
              <a:rPr lang="en-NZ" dirty="0" smtClean="0"/>
              <a:t>hasn’t yet </a:t>
            </a:r>
            <a:r>
              <a:rPr lang="en-NZ" dirty="0" err="1"/>
              <a:t>modeled</a:t>
            </a:r>
            <a:r>
              <a:rPr lang="en-NZ" dirty="0"/>
              <a:t> all relevant patterns in the training data. </a:t>
            </a:r>
            <a:endParaRPr lang="en-NZ" dirty="0" smtClean="0"/>
          </a:p>
          <a:p>
            <a:r>
              <a:rPr lang="en-NZ" dirty="0" smtClean="0"/>
              <a:t>But </a:t>
            </a:r>
            <a:r>
              <a:rPr lang="en-NZ" dirty="0"/>
              <a:t>after a certain number </a:t>
            </a:r>
            <a:r>
              <a:rPr lang="en-NZ" dirty="0" smtClean="0"/>
              <a:t>of iterations </a:t>
            </a:r>
            <a:r>
              <a:rPr lang="en-NZ" dirty="0"/>
              <a:t>on the training data, generalization stops improving, and validation </a:t>
            </a:r>
            <a:r>
              <a:rPr lang="en-NZ" dirty="0" smtClean="0"/>
              <a:t>metrics stall </a:t>
            </a:r>
            <a:r>
              <a:rPr lang="en-NZ" dirty="0"/>
              <a:t>and then begin to degrade: the model is starting to </a:t>
            </a:r>
            <a:r>
              <a:rPr lang="en-NZ" dirty="0" err="1"/>
              <a:t>overfit</a:t>
            </a:r>
            <a:r>
              <a:rPr lang="en-NZ" dirty="0"/>
              <a:t>. </a:t>
            </a:r>
            <a:endParaRPr lang="en-NZ" dirty="0" smtClean="0"/>
          </a:p>
          <a:p>
            <a:r>
              <a:rPr lang="en-NZ" dirty="0" smtClean="0"/>
              <a:t>That </a:t>
            </a:r>
            <a:r>
              <a:rPr lang="en-NZ" dirty="0"/>
              <a:t>is, it’s </a:t>
            </a:r>
            <a:r>
              <a:rPr lang="en-NZ" dirty="0" smtClean="0"/>
              <a:t>beginning to </a:t>
            </a:r>
            <a:r>
              <a:rPr lang="en-NZ" dirty="0"/>
              <a:t>learn patterns that are specific to the training data but that are misleading or </a:t>
            </a:r>
            <a:r>
              <a:rPr lang="en-NZ" dirty="0" smtClean="0"/>
              <a:t>irrelevant when </a:t>
            </a:r>
            <a:r>
              <a:rPr lang="en-NZ" dirty="0"/>
              <a:t>it comes to new data</a:t>
            </a:r>
            <a:r>
              <a:rPr lang="en-NZ" dirty="0" smtClean="0"/>
              <a:t>.</a:t>
            </a:r>
          </a:p>
          <a:p>
            <a:r>
              <a:rPr lang="en-NZ" dirty="0"/>
              <a:t>To prevent a model from learning misleading or irrelevant patterns found in </a:t>
            </a:r>
            <a:r>
              <a:rPr lang="en-NZ" dirty="0" smtClean="0"/>
              <a:t>the training </a:t>
            </a:r>
            <a:r>
              <a:rPr lang="en-NZ" dirty="0"/>
              <a:t>data, </a:t>
            </a:r>
            <a:r>
              <a:rPr lang="en-NZ" i="1" dirty="0"/>
              <a:t>the best solution is to get more training data</a:t>
            </a:r>
            <a:r>
              <a:rPr lang="en-NZ" dirty="0"/>
              <a:t>. </a:t>
            </a:r>
            <a:endParaRPr lang="en-NZ" dirty="0" smtClean="0"/>
          </a:p>
          <a:p>
            <a:r>
              <a:rPr lang="en-NZ" dirty="0" smtClean="0"/>
              <a:t>When </a:t>
            </a:r>
            <a:r>
              <a:rPr lang="en-NZ" dirty="0"/>
              <a:t>that isn’t possible, the next-best solution is </a:t>
            </a:r>
            <a:r>
              <a:rPr lang="en-NZ" dirty="0" smtClean="0"/>
              <a:t>to modulate </a:t>
            </a:r>
            <a:r>
              <a:rPr lang="en-NZ" dirty="0"/>
              <a:t>the quantity of information that your model is allowed to store or to </a:t>
            </a:r>
            <a:r>
              <a:rPr lang="en-NZ" dirty="0" smtClean="0"/>
              <a:t>add constraints </a:t>
            </a:r>
            <a:r>
              <a:rPr lang="en-NZ" dirty="0"/>
              <a:t>on what information it’s allowed to store. </a:t>
            </a:r>
            <a:endParaRPr lang="en-NZ" dirty="0" smtClean="0"/>
          </a:p>
          <a:p>
            <a:r>
              <a:rPr lang="en-NZ" dirty="0" smtClean="0"/>
              <a:t>The </a:t>
            </a:r>
            <a:r>
              <a:rPr lang="en-NZ" dirty="0"/>
              <a:t>processing of fighting overfitting this way is called </a:t>
            </a:r>
            <a:r>
              <a:rPr lang="en-NZ" i="1" dirty="0"/>
              <a:t>regularization</a:t>
            </a:r>
            <a:r>
              <a:rPr lang="en-NZ" dirty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046" y="0"/>
            <a:ext cx="2590147" cy="182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5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131763"/>
            <a:ext cx="7886700" cy="915988"/>
          </a:xfrm>
        </p:spPr>
        <p:txBody>
          <a:bodyPr/>
          <a:lstStyle/>
          <a:p>
            <a:r>
              <a:rPr lang="en-NZ" dirty="0" smtClean="0"/>
              <a:t>Overfitting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5" y="1457325"/>
            <a:ext cx="9058275" cy="4191000"/>
          </a:xfrm>
        </p:spPr>
        <p:txBody>
          <a:bodyPr>
            <a:normAutofit/>
          </a:bodyPr>
          <a:lstStyle/>
          <a:p>
            <a:r>
              <a:rPr lang="en-NZ" sz="3000" dirty="0"/>
              <a:t>In deep learning we try to use complex/flexible/deep  models that will capture complex patterns </a:t>
            </a:r>
            <a:endParaRPr lang="en-NZ" sz="3000" dirty="0" smtClean="0"/>
          </a:p>
          <a:p>
            <a:r>
              <a:rPr lang="en-NZ" sz="3000" dirty="0" smtClean="0"/>
              <a:t>We can use </a:t>
            </a:r>
            <a:r>
              <a:rPr lang="en-NZ" sz="3000" dirty="0"/>
              <a:t>several techniques to prevent </a:t>
            </a:r>
            <a:r>
              <a:rPr lang="en-NZ" sz="3000" dirty="0" smtClean="0"/>
              <a:t>overfitting</a:t>
            </a:r>
            <a:endParaRPr lang="en-NZ" sz="3000" dirty="0"/>
          </a:p>
          <a:p>
            <a:pPr marL="900113" lvl="1" indent="-557213">
              <a:buFont typeface="+mj-lt"/>
              <a:buAutoNum type="arabicPeriod"/>
            </a:pPr>
            <a:r>
              <a:rPr lang="en-NZ" sz="2700" dirty="0"/>
              <a:t>Early </a:t>
            </a:r>
            <a:r>
              <a:rPr lang="en-NZ" sz="2700" dirty="0" smtClean="0"/>
              <a:t>termination</a:t>
            </a:r>
          </a:p>
          <a:p>
            <a:pPr marL="900113" lvl="1" indent="-557213">
              <a:buFont typeface="+mj-lt"/>
              <a:buAutoNum type="arabicPeriod"/>
            </a:pPr>
            <a:r>
              <a:rPr lang="en-NZ" sz="2700" dirty="0" smtClean="0"/>
              <a:t>Reducing the network size</a:t>
            </a:r>
            <a:endParaRPr lang="en-NZ" sz="2700" dirty="0"/>
          </a:p>
          <a:p>
            <a:pPr marL="900113" lvl="1" indent="-557213">
              <a:buFont typeface="+mj-lt"/>
              <a:buAutoNum type="arabicPeriod"/>
            </a:pPr>
            <a:r>
              <a:rPr lang="en-NZ" sz="2700" dirty="0"/>
              <a:t>Regularization</a:t>
            </a:r>
          </a:p>
          <a:p>
            <a:pPr marL="900113" lvl="1" indent="-557213">
              <a:buFont typeface="+mj-lt"/>
              <a:buAutoNum type="arabicPeriod"/>
            </a:pPr>
            <a:r>
              <a:rPr lang="en-NZ" sz="2700" dirty="0" smtClean="0"/>
              <a:t>Dropout</a:t>
            </a:r>
          </a:p>
          <a:p>
            <a:pPr marL="900113" lvl="1" indent="-557213">
              <a:buFont typeface="+mj-lt"/>
              <a:buAutoNum type="arabicPeriod"/>
            </a:pPr>
            <a:r>
              <a:rPr lang="en-NZ" sz="2700" dirty="0" smtClean="0"/>
              <a:t>Get more training data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96672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Techniques to prevent overfitting</a:t>
            </a:r>
            <a:br>
              <a:rPr lang="en-NZ" dirty="0" smtClean="0"/>
            </a:br>
            <a:r>
              <a:rPr lang="en-NZ" dirty="0" smtClean="0"/>
              <a:t>1. Early termination 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4"/>
          <a:stretch/>
        </p:blipFill>
        <p:spPr bwMode="auto">
          <a:xfrm>
            <a:off x="974832" y="2094140"/>
            <a:ext cx="7045559" cy="3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51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2703"/>
          </a:xfrm>
        </p:spPr>
        <p:txBody>
          <a:bodyPr>
            <a:normAutofit fontScale="90000"/>
          </a:bodyPr>
          <a:lstStyle/>
          <a:p>
            <a:r>
              <a:rPr lang="en-NZ" dirty="0"/>
              <a:t>Techniques to prevent overfitting</a:t>
            </a:r>
            <a:br>
              <a:rPr lang="en-NZ" dirty="0"/>
            </a:br>
            <a:r>
              <a:rPr lang="en-NZ" dirty="0"/>
              <a:t>2</a:t>
            </a:r>
            <a:r>
              <a:rPr lang="en-NZ" dirty="0" smtClean="0"/>
              <a:t>. Reducing the networks size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824" y="1332792"/>
            <a:ext cx="7886700" cy="4351338"/>
          </a:xfrm>
        </p:spPr>
        <p:txBody>
          <a:bodyPr>
            <a:normAutofit fontScale="62500" lnSpcReduction="20000"/>
          </a:bodyPr>
          <a:lstStyle/>
          <a:p>
            <a:r>
              <a:rPr lang="en-NZ" dirty="0"/>
              <a:t>The simplest way to prevent overfitting is to reduce the size of the model: </a:t>
            </a:r>
            <a:endParaRPr lang="en-NZ" dirty="0" smtClean="0"/>
          </a:p>
          <a:p>
            <a:pPr lvl="1"/>
            <a:r>
              <a:rPr lang="en-NZ" dirty="0" smtClean="0"/>
              <a:t>the number  of </a:t>
            </a:r>
            <a:r>
              <a:rPr lang="en-NZ" dirty="0"/>
              <a:t>learnable parameters in the model (which is determined by the number of </a:t>
            </a:r>
            <a:r>
              <a:rPr lang="en-NZ" dirty="0" smtClean="0"/>
              <a:t>layers and </a:t>
            </a:r>
            <a:r>
              <a:rPr lang="en-NZ" dirty="0"/>
              <a:t>the number of units per layer). </a:t>
            </a:r>
            <a:endParaRPr lang="en-NZ" dirty="0" smtClean="0"/>
          </a:p>
          <a:p>
            <a:r>
              <a:rPr lang="en-NZ" dirty="0" smtClean="0"/>
              <a:t>Intuitively</a:t>
            </a:r>
            <a:r>
              <a:rPr lang="en-NZ" dirty="0"/>
              <a:t>, a model </a:t>
            </a:r>
            <a:r>
              <a:rPr lang="en-NZ" dirty="0" smtClean="0"/>
              <a:t>with more </a:t>
            </a:r>
            <a:r>
              <a:rPr lang="en-NZ" dirty="0"/>
              <a:t>parameters has more memorization </a:t>
            </a:r>
            <a:r>
              <a:rPr lang="en-NZ" dirty="0" smtClean="0"/>
              <a:t>capacity/flexibility </a:t>
            </a:r>
            <a:r>
              <a:rPr lang="en-NZ" dirty="0"/>
              <a:t>and therefore can easily learn a </a:t>
            </a:r>
            <a:r>
              <a:rPr lang="en-NZ" dirty="0" smtClean="0"/>
              <a:t>perfect dictionary-like </a:t>
            </a:r>
            <a:r>
              <a:rPr lang="en-NZ" dirty="0"/>
              <a:t>mapping between training samples and their </a:t>
            </a:r>
            <a:r>
              <a:rPr lang="en-NZ" dirty="0" smtClean="0"/>
              <a:t>targets</a:t>
            </a:r>
          </a:p>
          <a:p>
            <a:r>
              <a:rPr lang="en-NZ" dirty="0"/>
              <a:t>But such a </a:t>
            </a:r>
            <a:r>
              <a:rPr lang="en-NZ" dirty="0" smtClean="0"/>
              <a:t>model could be </a:t>
            </a:r>
            <a:r>
              <a:rPr lang="en-NZ" dirty="0"/>
              <a:t>useless for classifying new </a:t>
            </a:r>
            <a:r>
              <a:rPr lang="en-NZ" dirty="0" smtClean="0"/>
              <a:t>samples</a:t>
            </a:r>
          </a:p>
          <a:p>
            <a:r>
              <a:rPr lang="en-NZ" dirty="0" smtClean="0"/>
              <a:t>If </a:t>
            </a:r>
            <a:r>
              <a:rPr lang="en-NZ" dirty="0"/>
              <a:t>the network has limited memorization resources, it won’t </a:t>
            </a:r>
            <a:r>
              <a:rPr lang="en-NZ" dirty="0" smtClean="0"/>
              <a:t>be able </a:t>
            </a:r>
            <a:r>
              <a:rPr lang="en-NZ" dirty="0"/>
              <a:t>to learn this mapping as easily; thus, in order to minimize its loss, it will have </a:t>
            </a:r>
            <a:r>
              <a:rPr lang="en-NZ" dirty="0" smtClean="0"/>
              <a:t>to resort </a:t>
            </a:r>
            <a:r>
              <a:rPr lang="en-NZ" dirty="0"/>
              <a:t>to learning compressed representations that have predictive power </a:t>
            </a:r>
            <a:r>
              <a:rPr lang="en-NZ" dirty="0" smtClean="0"/>
              <a:t>regarding the targets</a:t>
            </a:r>
          </a:p>
          <a:p>
            <a:r>
              <a:rPr lang="en-NZ" dirty="0"/>
              <a:t>At the </a:t>
            </a:r>
            <a:r>
              <a:rPr lang="en-NZ" dirty="0" smtClean="0"/>
              <a:t>same time</a:t>
            </a:r>
            <a:r>
              <a:rPr lang="en-NZ" dirty="0"/>
              <a:t>, keep in mind that you should use models that have enough parameters that </a:t>
            </a:r>
            <a:r>
              <a:rPr lang="en-NZ" dirty="0" smtClean="0"/>
              <a:t>they don’t </a:t>
            </a:r>
            <a:r>
              <a:rPr lang="en-NZ" dirty="0" err="1"/>
              <a:t>underfit</a:t>
            </a:r>
            <a:r>
              <a:rPr lang="en-NZ" dirty="0"/>
              <a:t>: your model shouldn’t be starved for memorization resources. </a:t>
            </a:r>
            <a:endParaRPr lang="en-NZ" dirty="0" smtClean="0"/>
          </a:p>
          <a:p>
            <a:r>
              <a:rPr lang="en-NZ" dirty="0" smtClean="0"/>
              <a:t>There is  a </a:t>
            </a:r>
            <a:r>
              <a:rPr lang="en-NZ" dirty="0"/>
              <a:t>compromise to be found between too much capacity and not enough </a:t>
            </a:r>
            <a:r>
              <a:rPr lang="en-NZ" dirty="0" smtClean="0"/>
              <a:t>capacity (bias/variance trade-off).</a:t>
            </a:r>
            <a:endParaRPr lang="en-NZ" dirty="0"/>
          </a:p>
        </p:txBody>
      </p:sp>
      <p:grpSp>
        <p:nvGrpSpPr>
          <p:cNvPr id="4" name="Group 3"/>
          <p:cNvGrpSpPr/>
          <p:nvPr/>
        </p:nvGrpSpPr>
        <p:grpSpPr>
          <a:xfrm>
            <a:off x="6506539" y="5611958"/>
            <a:ext cx="1337343" cy="817360"/>
            <a:chOff x="1253012" y="2038350"/>
            <a:chExt cx="1642588" cy="752940"/>
          </a:xfrm>
        </p:grpSpPr>
        <p:sp>
          <p:nvSpPr>
            <p:cNvPr id="5" name="Oval 4"/>
            <p:cNvSpPr/>
            <p:nvPr/>
          </p:nvSpPr>
          <p:spPr>
            <a:xfrm>
              <a:off x="1253012" y="2421971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255668" y="2102091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991554" y="20383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stCxn id="6" idx="6"/>
            </p:cNvCxnSpPr>
            <p:nvPr/>
          </p:nvCxnSpPr>
          <p:spPr>
            <a:xfrm flipV="1">
              <a:off x="1468343" y="2145111"/>
              <a:ext cx="525867" cy="637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5" idx="6"/>
              <a:endCxn id="7" idx="2"/>
            </p:cNvCxnSpPr>
            <p:nvPr/>
          </p:nvCxnSpPr>
          <p:spPr>
            <a:xfrm flipV="1">
              <a:off x="1465687" y="2145110"/>
              <a:ext cx="525867" cy="3836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1991553" y="2315497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Arrow Connector 10"/>
            <p:cNvCxnSpPr>
              <a:stCxn id="6" idx="6"/>
              <a:endCxn id="10" idx="2"/>
            </p:cNvCxnSpPr>
            <p:nvPr/>
          </p:nvCxnSpPr>
          <p:spPr>
            <a:xfrm>
              <a:off x="1468343" y="2208851"/>
              <a:ext cx="523210" cy="21340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6"/>
              <a:endCxn id="10" idx="2"/>
            </p:cNvCxnSpPr>
            <p:nvPr/>
          </p:nvCxnSpPr>
          <p:spPr>
            <a:xfrm flipV="1">
              <a:off x="1465687" y="2422257"/>
              <a:ext cx="525866" cy="106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6" idx="6"/>
            </p:cNvCxnSpPr>
            <p:nvPr/>
          </p:nvCxnSpPr>
          <p:spPr>
            <a:xfrm>
              <a:off x="1468343" y="2208851"/>
              <a:ext cx="525865" cy="47972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6"/>
              <a:endCxn id="18" idx="2"/>
            </p:cNvCxnSpPr>
            <p:nvPr/>
          </p:nvCxnSpPr>
          <p:spPr>
            <a:xfrm>
              <a:off x="1465687" y="2528731"/>
              <a:ext cx="525867" cy="1557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8" idx="6"/>
              <a:endCxn id="19" idx="2"/>
            </p:cNvCxnSpPr>
            <p:nvPr/>
          </p:nvCxnSpPr>
          <p:spPr>
            <a:xfrm flipV="1">
              <a:off x="2204229" y="2361251"/>
              <a:ext cx="478696" cy="3232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" idx="6"/>
              <a:endCxn id="19" idx="2"/>
            </p:cNvCxnSpPr>
            <p:nvPr/>
          </p:nvCxnSpPr>
          <p:spPr>
            <a:xfrm flipV="1">
              <a:off x="2204228" y="2361251"/>
              <a:ext cx="478697" cy="6100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6"/>
              <a:endCxn id="19" idx="2"/>
            </p:cNvCxnSpPr>
            <p:nvPr/>
          </p:nvCxnSpPr>
          <p:spPr>
            <a:xfrm>
              <a:off x="2204229" y="2145110"/>
              <a:ext cx="478696" cy="2161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1991554" y="257777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682925" y="2254491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65848" y="5253112"/>
            <a:ext cx="2384321" cy="1424984"/>
            <a:chOff x="5779980" y="1200150"/>
            <a:chExt cx="2888610" cy="1294778"/>
          </a:xfrm>
        </p:grpSpPr>
        <p:sp>
          <p:nvSpPr>
            <p:cNvPr id="21" name="Oval 20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1" idx="6"/>
              <a:endCxn id="24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" name="Straight Arrow Connector 28"/>
            <p:cNvCxnSpPr>
              <a:stCxn id="23" idx="6"/>
              <a:endCxn id="28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2" idx="6"/>
              <a:endCxn id="28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6"/>
              <a:endCxn id="28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31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" name="Straight Arrow Connector 32"/>
            <p:cNvCxnSpPr>
              <a:stCxn id="23" idx="6"/>
              <a:endCxn id="32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2" idx="6"/>
              <a:endCxn id="32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1" idx="6"/>
              <a:endCxn id="32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stCxn id="23" idx="6"/>
              <a:endCxn id="36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22" idx="6"/>
              <a:endCxn id="36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1" idx="6"/>
              <a:endCxn id="36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" name="Straight Arrow Connector 40"/>
            <p:cNvCxnSpPr>
              <a:stCxn id="23" idx="6"/>
              <a:endCxn id="40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2" idx="6"/>
              <a:endCxn id="40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1" idx="6"/>
              <a:endCxn id="40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" name="Straight Arrow Connector 44"/>
            <p:cNvCxnSpPr>
              <a:stCxn id="24" idx="6"/>
              <a:endCxn id="44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28" idx="6"/>
              <a:endCxn id="44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2" idx="6"/>
              <a:endCxn id="44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6" idx="6"/>
              <a:endCxn id="44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40" idx="6"/>
              <a:endCxn id="44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1" name="Straight Arrow Connector 50"/>
            <p:cNvCxnSpPr>
              <a:stCxn id="28" idx="6"/>
              <a:endCxn id="50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2" idx="6"/>
              <a:endCxn id="50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6" idx="6"/>
              <a:endCxn id="50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40" idx="6"/>
              <a:endCxn id="56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24" idx="6"/>
              <a:endCxn id="50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7" name="Straight Arrow Connector 56"/>
            <p:cNvCxnSpPr>
              <a:stCxn id="32" idx="6"/>
              <a:endCxn id="56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36" idx="6"/>
              <a:endCxn id="56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40" idx="6"/>
              <a:endCxn id="56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28" idx="6"/>
              <a:endCxn id="56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24" idx="6"/>
              <a:endCxn id="56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3" name="Straight Arrow Connector 62"/>
            <p:cNvCxnSpPr>
              <a:stCxn id="36" idx="6"/>
              <a:endCxn id="62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40" idx="6"/>
              <a:endCxn id="62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32" idx="6"/>
              <a:endCxn id="62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28" idx="6"/>
              <a:endCxn id="62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4" idx="6"/>
              <a:endCxn id="62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9" name="Straight Arrow Connector 68"/>
            <p:cNvCxnSpPr>
              <a:stCxn id="40" idx="6"/>
              <a:endCxn id="68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36" idx="6"/>
              <a:endCxn id="68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32" idx="6"/>
              <a:endCxn id="68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28" idx="6"/>
              <a:endCxn id="68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24" idx="6"/>
              <a:endCxn id="68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5" name="Straight Arrow Connector 74"/>
            <p:cNvCxnSpPr>
              <a:endCxn id="74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74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endCxn id="74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endCxn id="74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74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1" name="Straight Arrow Connector 80"/>
            <p:cNvCxnSpPr>
              <a:endCxn id="80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endCxn id="80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0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endCxn id="80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endCxn id="80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85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7" name="Straight Arrow Connector 86"/>
            <p:cNvCxnSpPr>
              <a:endCxn id="86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86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endCxn id="86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endCxn id="86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endCxn id="86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3" name="Straight Arrow Connector 92"/>
            <p:cNvCxnSpPr>
              <a:endCxn id="92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endCxn id="92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2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92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endCxn id="92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Oval 97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4" name="Straight Arrow Connector 103"/>
            <p:cNvCxnSpPr>
              <a:stCxn id="98" idx="6"/>
              <a:endCxn id="103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9" idx="6"/>
              <a:endCxn id="103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0" idx="6"/>
              <a:endCxn id="103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1" idx="6"/>
              <a:endCxn id="103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2" idx="6"/>
              <a:endCxn id="103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0" name="Straight Arrow Connector 109"/>
            <p:cNvCxnSpPr>
              <a:stCxn id="99" idx="6"/>
              <a:endCxn id="109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00" idx="6"/>
              <a:endCxn id="109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101" idx="6"/>
              <a:endCxn id="109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2" idx="6"/>
              <a:endCxn id="115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98" idx="6"/>
              <a:endCxn id="109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6" name="Straight Arrow Connector 115"/>
            <p:cNvCxnSpPr>
              <a:stCxn id="100" idx="6"/>
              <a:endCxn id="115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01" idx="6"/>
              <a:endCxn id="115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102" idx="6"/>
              <a:endCxn id="115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99" idx="6"/>
              <a:endCxn id="115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98" idx="6"/>
              <a:endCxn id="115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2" name="Straight Arrow Connector 121"/>
            <p:cNvCxnSpPr>
              <a:stCxn id="101" idx="6"/>
              <a:endCxn id="121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02" idx="6"/>
              <a:endCxn id="121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100" idx="6"/>
              <a:endCxn id="121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99" idx="6"/>
              <a:endCxn id="121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98" idx="6"/>
              <a:endCxn id="121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8" name="Straight Arrow Connector 127"/>
            <p:cNvCxnSpPr>
              <a:stCxn id="102" idx="6"/>
              <a:endCxn id="127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01" idx="6"/>
              <a:endCxn id="127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100" idx="6"/>
              <a:endCxn id="127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99" idx="6"/>
              <a:endCxn id="127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98" idx="6"/>
              <a:endCxn id="127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Right Arrow 132"/>
          <p:cNvSpPr/>
          <p:nvPr/>
        </p:nvSpPr>
        <p:spPr>
          <a:xfrm>
            <a:off x="4467272" y="5801552"/>
            <a:ext cx="1187570" cy="6064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3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664" y="0"/>
            <a:ext cx="8515350" cy="805543"/>
          </a:xfrm>
        </p:spPr>
        <p:txBody>
          <a:bodyPr/>
          <a:lstStyle/>
          <a:p>
            <a:r>
              <a:rPr lang="en-NZ" dirty="0" smtClean="0"/>
              <a:t>Updating the network weights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650" y="922111"/>
            <a:ext cx="8417379" cy="3366861"/>
          </a:xfrm>
        </p:spPr>
        <p:txBody>
          <a:bodyPr>
            <a:normAutofit fontScale="55000" lnSpcReduction="20000"/>
          </a:bodyPr>
          <a:lstStyle/>
          <a:p>
            <a:r>
              <a:rPr lang="en-NZ" dirty="0"/>
              <a:t>Given an individual weight coefficient in the network, how </a:t>
            </a:r>
            <a:r>
              <a:rPr lang="en-NZ" dirty="0" smtClean="0"/>
              <a:t>can you </a:t>
            </a:r>
            <a:r>
              <a:rPr lang="en-NZ" dirty="0"/>
              <a:t>compute whether the coefficient should be increased or decreased, and by </a:t>
            </a:r>
            <a:r>
              <a:rPr lang="en-NZ" dirty="0" smtClean="0"/>
              <a:t>how much in order for the network to generate better predictions?</a:t>
            </a:r>
          </a:p>
          <a:p>
            <a:r>
              <a:rPr lang="en-NZ" dirty="0"/>
              <a:t>One naive solution would be to freeze all weights in the network except the </a:t>
            </a:r>
            <a:r>
              <a:rPr lang="en-NZ" dirty="0" smtClean="0"/>
              <a:t>one scalar </a:t>
            </a:r>
            <a:r>
              <a:rPr lang="en-NZ" dirty="0"/>
              <a:t>coefficient being considered, and try different values for this coefficient. </a:t>
            </a:r>
            <a:endParaRPr lang="en-NZ" dirty="0" smtClean="0"/>
          </a:p>
          <a:p>
            <a:r>
              <a:rPr lang="en-NZ" dirty="0" smtClean="0"/>
              <a:t>Let’s say </a:t>
            </a:r>
            <a:r>
              <a:rPr lang="en-NZ" dirty="0"/>
              <a:t>the initial value of the coefficient is 0.3. After the forward pass on a batch of data</a:t>
            </a:r>
            <a:r>
              <a:rPr lang="en-NZ" dirty="0" smtClean="0"/>
              <a:t>, the </a:t>
            </a:r>
            <a:r>
              <a:rPr lang="en-NZ" dirty="0"/>
              <a:t>loss of the network on the batch is 0.5. If you change the coefficient’s value to </a:t>
            </a:r>
            <a:r>
              <a:rPr lang="en-NZ" dirty="0" smtClean="0"/>
              <a:t>0.35 and </a:t>
            </a:r>
            <a:r>
              <a:rPr lang="en-NZ" dirty="0"/>
              <a:t>rerun the forward pass, the loss increases to 0.6. But if you lower the coefficient </a:t>
            </a:r>
            <a:r>
              <a:rPr lang="en-NZ" dirty="0" smtClean="0"/>
              <a:t>to 0.25</a:t>
            </a:r>
            <a:r>
              <a:rPr lang="en-NZ" dirty="0"/>
              <a:t>, the loss falls to 0.4. In this case, it seems that updating the coefficient by -</a:t>
            </a:r>
            <a:r>
              <a:rPr lang="en-NZ" dirty="0" smtClean="0"/>
              <a:t>0.05 </a:t>
            </a:r>
            <a:r>
              <a:rPr lang="en-NZ" dirty="0"/>
              <a:t>would contribute to minimizing the loss. This would have to be repeated for all </a:t>
            </a:r>
            <a:r>
              <a:rPr lang="en-NZ" dirty="0" smtClean="0"/>
              <a:t>coefficients in </a:t>
            </a:r>
            <a:r>
              <a:rPr lang="en-NZ" dirty="0"/>
              <a:t>the network</a:t>
            </a:r>
            <a:r>
              <a:rPr lang="en-NZ" dirty="0" smtClean="0"/>
              <a:t>.</a:t>
            </a:r>
          </a:p>
          <a:p>
            <a:r>
              <a:rPr lang="en-NZ" dirty="0"/>
              <a:t>But such an approach would be horribly inefficient, because you’d need to </a:t>
            </a:r>
            <a:r>
              <a:rPr lang="en-NZ" dirty="0" smtClean="0"/>
              <a:t>compute two </a:t>
            </a:r>
            <a:r>
              <a:rPr lang="en-NZ" dirty="0"/>
              <a:t>forward passes (which are expensive) for every individual coefficient (</a:t>
            </a:r>
            <a:r>
              <a:rPr lang="en-NZ" dirty="0" smtClean="0"/>
              <a:t>of which </a:t>
            </a:r>
            <a:r>
              <a:rPr lang="en-NZ" dirty="0"/>
              <a:t>there are many, usually thousands and sometimes up to millions</a:t>
            </a:r>
            <a:r>
              <a:rPr lang="en-NZ" dirty="0" smtClean="0"/>
              <a:t>) for each training example. </a:t>
            </a:r>
          </a:p>
          <a:p>
            <a:r>
              <a:rPr lang="en-NZ" dirty="0" smtClean="0"/>
              <a:t>A </a:t>
            </a:r>
            <a:r>
              <a:rPr lang="en-NZ" dirty="0"/>
              <a:t>much </a:t>
            </a:r>
            <a:r>
              <a:rPr lang="en-NZ" dirty="0" smtClean="0"/>
              <a:t>better approach </a:t>
            </a:r>
            <a:r>
              <a:rPr lang="en-NZ" dirty="0"/>
              <a:t>is to take advantage of the fact that all operations used in the </a:t>
            </a:r>
            <a:r>
              <a:rPr lang="en-NZ" dirty="0" smtClean="0"/>
              <a:t>network are </a:t>
            </a:r>
            <a:r>
              <a:rPr lang="en-NZ" dirty="0"/>
              <a:t>differentiable, and compute the gradient </a:t>
            </a:r>
            <a:r>
              <a:rPr lang="en-NZ" dirty="0" smtClean="0"/>
              <a:t>(derivative) of </a:t>
            </a:r>
            <a:r>
              <a:rPr lang="en-NZ" dirty="0"/>
              <a:t>the loss with </a:t>
            </a:r>
            <a:r>
              <a:rPr lang="en-NZ" dirty="0" smtClean="0"/>
              <a:t>respect </a:t>
            </a:r>
            <a:r>
              <a:rPr lang="en-NZ" dirty="0"/>
              <a:t>to the </a:t>
            </a:r>
            <a:r>
              <a:rPr lang="en-NZ" dirty="0" smtClean="0"/>
              <a:t>network’s coefficients</a:t>
            </a:r>
            <a:r>
              <a:rPr lang="en-NZ" dirty="0"/>
              <a:t>. You can then move the coefficients in the opposite direction from </a:t>
            </a:r>
            <a:r>
              <a:rPr lang="en-NZ" dirty="0" smtClean="0"/>
              <a:t>the gradient</a:t>
            </a:r>
            <a:r>
              <a:rPr lang="en-NZ" dirty="0"/>
              <a:t>, thus decreasing the loss.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405540"/>
            <a:ext cx="4122545" cy="2247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6476" r="6736" b="2302"/>
          <a:stretch/>
        </p:blipFill>
        <p:spPr>
          <a:xfrm>
            <a:off x="4407353" y="4188511"/>
            <a:ext cx="4687661" cy="246464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491343" y="5018314"/>
            <a:ext cx="696686" cy="40252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95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/>
              <a:t>Techniques to prevent overfitting</a:t>
            </a:r>
            <a:br>
              <a:rPr lang="en-NZ" dirty="0"/>
            </a:br>
            <a:r>
              <a:rPr lang="en-NZ" dirty="0"/>
              <a:t>3</a:t>
            </a:r>
            <a:r>
              <a:rPr lang="en-NZ" dirty="0" smtClean="0"/>
              <a:t>. </a:t>
            </a:r>
            <a:r>
              <a:rPr lang="en-NZ" sz="3600" dirty="0" smtClean="0"/>
              <a:t>weight regularization (weight shrinkage)</a:t>
            </a:r>
            <a:endParaRPr lang="en-NZ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NZ" dirty="0"/>
                  <a:t>You may be familiar with the principle of </a:t>
                </a:r>
                <a:r>
                  <a:rPr lang="en-NZ" i="1" dirty="0"/>
                  <a:t>Occam’s razor</a:t>
                </a:r>
                <a:r>
                  <a:rPr lang="en-NZ" dirty="0"/>
                  <a:t>: </a:t>
                </a:r>
                <a:endParaRPr lang="en-NZ" dirty="0" smtClean="0"/>
              </a:p>
              <a:p>
                <a:pPr lvl="1"/>
                <a:r>
                  <a:rPr lang="en-NZ" dirty="0" smtClean="0"/>
                  <a:t>given </a:t>
                </a:r>
                <a:r>
                  <a:rPr lang="en-NZ" dirty="0"/>
                  <a:t>two explanations </a:t>
                </a:r>
                <a:r>
                  <a:rPr lang="en-NZ" dirty="0" smtClean="0"/>
                  <a:t>for something</a:t>
                </a:r>
                <a:r>
                  <a:rPr lang="en-NZ" dirty="0"/>
                  <a:t>, the explanation most likely to be correct is the simplest one—the one </a:t>
                </a:r>
                <a:r>
                  <a:rPr lang="en-NZ" dirty="0" smtClean="0"/>
                  <a:t>that makes </a:t>
                </a:r>
                <a:r>
                  <a:rPr lang="en-NZ" dirty="0"/>
                  <a:t>fewer </a:t>
                </a:r>
                <a:r>
                  <a:rPr lang="en-NZ" dirty="0" smtClean="0"/>
                  <a:t>assumptions </a:t>
                </a:r>
              </a:p>
              <a:p>
                <a:r>
                  <a:rPr lang="en-NZ" dirty="0" smtClean="0"/>
                  <a:t>This </a:t>
                </a:r>
                <a:r>
                  <a:rPr lang="en-NZ" dirty="0"/>
                  <a:t>idea also applies to the models learned by neural networks</a:t>
                </a:r>
                <a:r>
                  <a:rPr lang="en-NZ" dirty="0" smtClean="0"/>
                  <a:t>:</a:t>
                </a:r>
              </a:p>
              <a:p>
                <a:pPr lvl="1"/>
                <a:r>
                  <a:rPr lang="en-NZ" dirty="0" smtClean="0"/>
                  <a:t>given </a:t>
                </a:r>
                <a:r>
                  <a:rPr lang="en-NZ" dirty="0"/>
                  <a:t>some training data and a network architecture, multiple sets of </a:t>
                </a:r>
                <a:r>
                  <a:rPr lang="en-NZ" dirty="0" smtClean="0"/>
                  <a:t>weight values </a:t>
                </a:r>
                <a:r>
                  <a:rPr lang="en-NZ" dirty="0"/>
                  <a:t>(multiple </a:t>
                </a:r>
                <a:r>
                  <a:rPr lang="en-NZ" i="1" dirty="0"/>
                  <a:t>models</a:t>
                </a:r>
                <a:r>
                  <a:rPr lang="en-NZ" dirty="0"/>
                  <a:t>) could explain the </a:t>
                </a:r>
                <a:r>
                  <a:rPr lang="en-NZ" dirty="0" smtClean="0"/>
                  <a:t>data </a:t>
                </a:r>
              </a:p>
              <a:p>
                <a:pPr lvl="1"/>
                <a:r>
                  <a:rPr lang="en-NZ" dirty="0" smtClean="0"/>
                  <a:t>Simpler models (smaller values of parameters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NZ" dirty="0" smtClean="0"/>
                  <a:t>) </a:t>
                </a:r>
                <a:r>
                  <a:rPr lang="en-NZ" dirty="0"/>
                  <a:t>are less likely to </a:t>
                </a:r>
                <a:r>
                  <a:rPr lang="en-NZ" dirty="0" err="1" smtClean="0"/>
                  <a:t>overfit</a:t>
                </a:r>
                <a:r>
                  <a:rPr lang="en-NZ" dirty="0" smtClean="0"/>
                  <a:t> than </a:t>
                </a:r>
                <a:r>
                  <a:rPr lang="en-NZ" dirty="0"/>
                  <a:t>complex </a:t>
                </a:r>
                <a:r>
                  <a:rPr lang="en-NZ" dirty="0" smtClean="0"/>
                  <a:t>ones</a:t>
                </a:r>
                <a:endParaRPr lang="en-N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91" t="-3081" r="-1623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72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610139"/>
          </a:xfrm>
        </p:spPr>
        <p:txBody>
          <a:bodyPr>
            <a:normAutofit fontScale="70000" lnSpcReduction="20000"/>
          </a:bodyPr>
          <a:lstStyle/>
          <a:p>
            <a:r>
              <a:rPr lang="en-NZ" dirty="0"/>
              <a:t>A </a:t>
            </a:r>
            <a:r>
              <a:rPr lang="en-NZ" i="1" dirty="0"/>
              <a:t>simple model </a:t>
            </a:r>
            <a:r>
              <a:rPr lang="en-NZ" dirty="0"/>
              <a:t>in </a:t>
            </a:r>
            <a:r>
              <a:rPr lang="en-NZ" dirty="0" smtClean="0"/>
              <a:t>the context of machine learning is </a:t>
            </a:r>
            <a:r>
              <a:rPr lang="en-NZ" dirty="0"/>
              <a:t>a model where the distribution of parameter </a:t>
            </a:r>
            <a:r>
              <a:rPr lang="en-NZ" dirty="0" smtClean="0"/>
              <a:t>values take </a:t>
            </a:r>
            <a:r>
              <a:rPr lang="en-NZ" dirty="0"/>
              <a:t>only small values, which makes </a:t>
            </a:r>
            <a:r>
              <a:rPr lang="en-NZ" dirty="0" smtClean="0"/>
              <a:t>the distribution </a:t>
            </a:r>
            <a:r>
              <a:rPr lang="en-NZ" dirty="0"/>
              <a:t>of weight values more </a:t>
            </a:r>
            <a:r>
              <a:rPr lang="en-NZ" i="1" dirty="0" smtClean="0"/>
              <a:t>regular</a:t>
            </a:r>
            <a:endParaRPr lang="en-NZ" dirty="0" smtClean="0"/>
          </a:p>
          <a:p>
            <a:r>
              <a:rPr lang="en-NZ" dirty="0" smtClean="0"/>
              <a:t>This </a:t>
            </a:r>
            <a:r>
              <a:rPr lang="en-NZ" dirty="0"/>
              <a:t>is called </a:t>
            </a:r>
            <a:r>
              <a:rPr lang="en-NZ" i="1" dirty="0"/>
              <a:t>weight regularization</a:t>
            </a:r>
            <a:r>
              <a:rPr lang="en-NZ" dirty="0"/>
              <a:t>, and </a:t>
            </a:r>
            <a:r>
              <a:rPr lang="en-NZ" dirty="0" smtClean="0"/>
              <a:t>it’s done </a:t>
            </a:r>
            <a:r>
              <a:rPr lang="en-NZ" dirty="0"/>
              <a:t>by adding to the loss function of the network a </a:t>
            </a:r>
            <a:r>
              <a:rPr lang="en-NZ" i="1" dirty="0"/>
              <a:t>cost </a:t>
            </a:r>
            <a:r>
              <a:rPr lang="en-NZ" dirty="0"/>
              <a:t>associated with having </a:t>
            </a:r>
            <a:r>
              <a:rPr lang="en-NZ" dirty="0" smtClean="0"/>
              <a:t>large weights </a:t>
            </a:r>
          </a:p>
          <a:p>
            <a:r>
              <a:rPr lang="en-NZ" dirty="0" smtClean="0"/>
              <a:t>This </a:t>
            </a:r>
            <a:r>
              <a:rPr lang="en-NZ" dirty="0"/>
              <a:t>cost comes in two </a:t>
            </a:r>
            <a:r>
              <a:rPr lang="en-NZ" dirty="0" err="1"/>
              <a:t>flavors</a:t>
            </a:r>
            <a:r>
              <a:rPr lang="en-NZ" dirty="0"/>
              <a:t>:</a:t>
            </a:r>
          </a:p>
          <a:p>
            <a:pPr lvl="1"/>
            <a:r>
              <a:rPr lang="en-NZ" i="1" dirty="0" smtClean="0"/>
              <a:t>L1 </a:t>
            </a:r>
            <a:r>
              <a:rPr lang="en-NZ" i="1" dirty="0"/>
              <a:t>regularization</a:t>
            </a:r>
            <a:r>
              <a:rPr lang="en-NZ" dirty="0"/>
              <a:t>—The cost added is proportional to the </a:t>
            </a:r>
            <a:r>
              <a:rPr lang="en-NZ" i="1" dirty="0"/>
              <a:t>absolute value of </a:t>
            </a:r>
            <a:r>
              <a:rPr lang="en-NZ" i="1" dirty="0" smtClean="0"/>
              <a:t>the weight </a:t>
            </a:r>
            <a:r>
              <a:rPr lang="en-NZ" i="1" dirty="0"/>
              <a:t>coefficients </a:t>
            </a:r>
            <a:r>
              <a:rPr lang="en-NZ" dirty="0"/>
              <a:t>(the </a:t>
            </a:r>
            <a:r>
              <a:rPr lang="en-NZ" i="1" dirty="0"/>
              <a:t>L1 norm </a:t>
            </a:r>
            <a:r>
              <a:rPr lang="en-NZ" dirty="0"/>
              <a:t>of the weights).</a:t>
            </a:r>
          </a:p>
          <a:p>
            <a:pPr lvl="1"/>
            <a:r>
              <a:rPr lang="en-NZ" i="1" dirty="0" smtClean="0"/>
              <a:t>L2 regularization (aka weight decay)</a:t>
            </a:r>
            <a:r>
              <a:rPr lang="en-NZ" dirty="0" smtClean="0"/>
              <a:t>—The </a:t>
            </a:r>
            <a:r>
              <a:rPr lang="en-NZ" dirty="0"/>
              <a:t>cost added is proportional to the </a:t>
            </a:r>
            <a:r>
              <a:rPr lang="en-NZ" i="1" dirty="0"/>
              <a:t>square of the value of </a:t>
            </a:r>
            <a:r>
              <a:rPr lang="en-NZ" i="1" dirty="0" smtClean="0"/>
              <a:t>the weight </a:t>
            </a:r>
            <a:r>
              <a:rPr lang="en-NZ" i="1" dirty="0"/>
              <a:t>coefficients </a:t>
            </a:r>
            <a:r>
              <a:rPr lang="en-NZ" dirty="0"/>
              <a:t>(the </a:t>
            </a:r>
            <a:r>
              <a:rPr lang="en-NZ" i="1" dirty="0"/>
              <a:t>L2 norm </a:t>
            </a:r>
            <a:r>
              <a:rPr lang="en-NZ" dirty="0"/>
              <a:t>of the weights). </a:t>
            </a:r>
          </a:p>
        </p:txBody>
      </p:sp>
      <p:pic>
        <p:nvPicPr>
          <p:cNvPr id="1026" name="Picture 2" descr="Image result for L1 L2 Regular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765" y="4435764"/>
            <a:ext cx="3330575" cy="242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NZ" dirty="0"/>
              <a:t>Techniques to prevent overfitting</a:t>
            </a:r>
            <a:br>
              <a:rPr lang="en-NZ" dirty="0"/>
            </a:br>
            <a:r>
              <a:rPr lang="en-NZ" dirty="0"/>
              <a:t>3</a:t>
            </a:r>
            <a:r>
              <a:rPr lang="en-NZ" dirty="0" smtClean="0"/>
              <a:t>. </a:t>
            </a:r>
            <a:r>
              <a:rPr lang="en-NZ" sz="3600" dirty="0" smtClean="0"/>
              <a:t>weight regularization (weight shrinkage)</a:t>
            </a:r>
            <a:endParaRPr lang="en-NZ" sz="3600" dirty="0"/>
          </a:p>
        </p:txBody>
      </p:sp>
    </p:spTree>
    <p:extLst>
      <p:ext uri="{BB962C8B-B14F-4D97-AF65-F5344CB8AC3E}">
        <p14:creationId xmlns:p14="http://schemas.microsoft.com/office/powerpoint/2010/main" val="327750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Techniques to prevent overfitting</a:t>
            </a:r>
            <a:br>
              <a:rPr lang="en-NZ" dirty="0"/>
            </a:br>
            <a:r>
              <a:rPr lang="en-NZ" dirty="0"/>
              <a:t>4</a:t>
            </a:r>
            <a:r>
              <a:rPr lang="en-NZ" dirty="0" smtClean="0"/>
              <a:t>. Dropout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241030" cy="4506595"/>
          </a:xfrm>
        </p:spPr>
        <p:txBody>
          <a:bodyPr>
            <a:normAutofit lnSpcReduction="10000"/>
          </a:bodyPr>
          <a:lstStyle/>
          <a:p>
            <a:r>
              <a:rPr lang="en-NZ" dirty="0" smtClean="0"/>
              <a:t>Dropout</a:t>
            </a:r>
            <a:r>
              <a:rPr lang="en-NZ" dirty="0"/>
              <a:t>, </a:t>
            </a:r>
            <a:r>
              <a:rPr lang="en-NZ" dirty="0" smtClean="0"/>
              <a:t>applied </a:t>
            </a:r>
            <a:r>
              <a:rPr lang="en-NZ" dirty="0"/>
              <a:t>to a layer, consists of randomly </a:t>
            </a:r>
            <a:r>
              <a:rPr lang="en-NZ" i="1" dirty="0"/>
              <a:t>dropping </a:t>
            </a:r>
            <a:r>
              <a:rPr lang="en-NZ" i="1" dirty="0" smtClean="0"/>
              <a:t>out </a:t>
            </a:r>
            <a:r>
              <a:rPr lang="en-NZ" dirty="0" smtClean="0"/>
              <a:t>(</a:t>
            </a:r>
            <a:r>
              <a:rPr lang="en-NZ" dirty="0"/>
              <a:t>setting to zero) a number of output features of the layer during </a:t>
            </a:r>
            <a:r>
              <a:rPr lang="en-NZ" dirty="0" smtClean="0"/>
              <a:t>training</a:t>
            </a:r>
          </a:p>
          <a:p>
            <a:r>
              <a:rPr lang="en-NZ" dirty="0"/>
              <a:t>The </a:t>
            </a:r>
            <a:r>
              <a:rPr lang="en-NZ" i="1" dirty="0"/>
              <a:t>dropout rate </a:t>
            </a:r>
            <a:r>
              <a:rPr lang="en-NZ" dirty="0"/>
              <a:t>is the </a:t>
            </a:r>
            <a:r>
              <a:rPr lang="en-NZ" dirty="0" smtClean="0"/>
              <a:t>fraction of </a:t>
            </a:r>
            <a:r>
              <a:rPr lang="en-NZ" dirty="0"/>
              <a:t>the features that are zeroed </a:t>
            </a:r>
            <a:r>
              <a:rPr lang="en-NZ" dirty="0" smtClean="0"/>
              <a:t>out</a:t>
            </a:r>
          </a:p>
          <a:p>
            <a:r>
              <a:rPr lang="en-NZ" dirty="0"/>
              <a:t>Let’s say </a:t>
            </a:r>
            <a:r>
              <a:rPr lang="en-NZ" dirty="0" smtClean="0"/>
              <a:t>a given </a:t>
            </a:r>
            <a:r>
              <a:rPr lang="en-NZ" dirty="0"/>
              <a:t>layer would normally return a vector [0.2, 0.5, 1.3, 0.8, 1.1] for a given </a:t>
            </a:r>
            <a:r>
              <a:rPr lang="en-NZ" dirty="0" smtClean="0"/>
              <a:t>input sample </a:t>
            </a:r>
            <a:r>
              <a:rPr lang="en-NZ" dirty="0"/>
              <a:t>during </a:t>
            </a:r>
            <a:r>
              <a:rPr lang="en-NZ" dirty="0" smtClean="0"/>
              <a:t>training.</a:t>
            </a:r>
          </a:p>
          <a:p>
            <a:pPr lvl="1"/>
            <a:r>
              <a:rPr lang="en-NZ" dirty="0" smtClean="0"/>
              <a:t>After </a:t>
            </a:r>
            <a:r>
              <a:rPr lang="en-NZ" dirty="0"/>
              <a:t>applying dropout, this vector will have a few zero </a:t>
            </a:r>
            <a:r>
              <a:rPr lang="en-NZ" dirty="0" smtClean="0"/>
              <a:t>entries distributed </a:t>
            </a:r>
            <a:r>
              <a:rPr lang="en-NZ" dirty="0"/>
              <a:t>at random: for example, [0, 0.5, 1.3, 0, 1.1</a:t>
            </a:r>
            <a:r>
              <a:rPr lang="en-NZ" dirty="0" smtClean="0"/>
              <a:t>]</a:t>
            </a:r>
          </a:p>
          <a:p>
            <a:r>
              <a:rPr lang="en-NZ" dirty="0"/>
              <a:t>Strong neuro-biological analogy</a:t>
            </a:r>
            <a:endParaRPr lang="en-US" dirty="0"/>
          </a:p>
          <a:p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981" y="5450955"/>
            <a:ext cx="3326293" cy="14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6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606290" cy="1325563"/>
          </a:xfrm>
        </p:spPr>
        <p:txBody>
          <a:bodyPr>
            <a:normAutofit fontScale="90000"/>
          </a:bodyPr>
          <a:lstStyle/>
          <a:p>
            <a:r>
              <a:rPr lang="en-NZ" dirty="0"/>
              <a:t>Techniques to prevent overfitting</a:t>
            </a:r>
            <a:br>
              <a:rPr lang="en-NZ" dirty="0"/>
            </a:br>
            <a:r>
              <a:rPr lang="en-NZ" dirty="0"/>
              <a:t>4. Dropout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49" y="2201976"/>
            <a:ext cx="4718958" cy="3263504"/>
          </a:xfrm>
        </p:spPr>
        <p:txBody>
          <a:bodyPr/>
          <a:lstStyle/>
          <a:p>
            <a:r>
              <a:rPr lang="en-NZ" dirty="0" smtClean="0"/>
              <a:t>Completely randomly, take half of the data flowing through your network at any given training step and just destroy it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87" y="3423694"/>
            <a:ext cx="3328988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9" y="4351055"/>
            <a:ext cx="3943350" cy="222885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87" y="294086"/>
            <a:ext cx="3429000" cy="279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 rot="16200000">
            <a:off x="4820936" y="2142608"/>
            <a:ext cx="152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No dropout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4824746" y="5221088"/>
            <a:ext cx="152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Dropout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1853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Dropout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2201976"/>
            <a:ext cx="3117227" cy="3468121"/>
          </a:xfrm>
        </p:spPr>
        <p:txBody>
          <a:bodyPr>
            <a:normAutofit fontScale="70000" lnSpcReduction="20000"/>
          </a:bodyPr>
          <a:lstStyle/>
          <a:p>
            <a:r>
              <a:rPr lang="en-NZ" dirty="0" smtClean="0"/>
              <a:t>Your network can never rely on any given activation to be present</a:t>
            </a:r>
          </a:p>
          <a:p>
            <a:r>
              <a:rPr lang="en-NZ" dirty="0" smtClean="0"/>
              <a:t>The network is forced to learn a redundant representation for everything</a:t>
            </a:r>
          </a:p>
          <a:p>
            <a:r>
              <a:rPr lang="en-NZ" dirty="0" smtClean="0"/>
              <a:t>That way it make sure that at least some of the information remains</a:t>
            </a:r>
          </a:p>
          <a:p>
            <a:r>
              <a:rPr lang="en-NZ" dirty="0" smtClean="0"/>
              <a:t>Strong neurobiological reminiscence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78" y="1206274"/>
            <a:ext cx="5422106" cy="287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71" y="4483215"/>
            <a:ext cx="4822031" cy="149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174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universal workflow of machine learning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NZ" dirty="0" smtClean="0"/>
              <a:t>A universal blueprint that can be used to attack and solve any machine learning problem is the following:</a:t>
            </a:r>
          </a:p>
          <a:p>
            <a:pPr marL="514350" indent="-514350">
              <a:buAutoNum type="arabicPeriod"/>
            </a:pPr>
            <a:r>
              <a:rPr lang="en-NZ" dirty="0" smtClean="0"/>
              <a:t>Defining the problem and assembling a data set</a:t>
            </a:r>
          </a:p>
          <a:p>
            <a:pPr marL="514350" indent="-514350">
              <a:buAutoNum type="arabicPeriod"/>
            </a:pPr>
            <a:r>
              <a:rPr lang="en-NZ" dirty="0" smtClean="0"/>
              <a:t>Choosing a measure of success</a:t>
            </a:r>
          </a:p>
          <a:p>
            <a:pPr marL="514350" indent="-514350">
              <a:buAutoNum type="arabicPeriod"/>
            </a:pPr>
            <a:r>
              <a:rPr lang="en-NZ" dirty="0" smtClean="0"/>
              <a:t>Deciding on an evaluation protocol</a:t>
            </a:r>
          </a:p>
          <a:p>
            <a:pPr marL="514350" indent="-514350">
              <a:buAutoNum type="arabicPeriod"/>
            </a:pPr>
            <a:r>
              <a:rPr lang="en-NZ" dirty="0" smtClean="0"/>
              <a:t>Format your data in a way that can be fed into a machine learning model</a:t>
            </a:r>
          </a:p>
          <a:p>
            <a:pPr marL="514350" indent="-514350">
              <a:buAutoNum type="arabicPeriod"/>
            </a:pPr>
            <a:r>
              <a:rPr lang="en-NZ" dirty="0" smtClean="0"/>
              <a:t>Develop a baseline for your problem</a:t>
            </a:r>
          </a:p>
          <a:p>
            <a:pPr marL="514350" indent="-514350">
              <a:buAutoNum type="arabicPeriod"/>
            </a:pPr>
            <a:r>
              <a:rPr lang="en-NZ" dirty="0" smtClean="0"/>
              <a:t>Make three key choices to build your first working model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NZ" dirty="0" smtClean="0"/>
              <a:t>Last layer activation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NZ" dirty="0" smtClean="0"/>
              <a:t>Loss function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NZ" dirty="0" smtClean="0"/>
              <a:t>Optimization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Hyper parameter optimization and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8719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208" y="196684"/>
            <a:ext cx="3269582" cy="477085"/>
          </a:xfrm>
        </p:spPr>
        <p:txBody>
          <a:bodyPr>
            <a:noAutofit/>
          </a:bodyPr>
          <a:lstStyle/>
          <a:p>
            <a:r>
              <a:rPr lang="en-NZ" sz="3200" dirty="0" smtClean="0"/>
              <a:t>The derivative</a:t>
            </a:r>
            <a:endParaRPr lang="en-NZ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4658" y="842211"/>
                <a:ext cx="5609196" cy="3056021"/>
              </a:xfrm>
            </p:spPr>
            <p:txBody>
              <a:bodyPr>
                <a:normAutofit fontScale="55000" lnSpcReduction="20000"/>
              </a:bodyPr>
              <a:lstStyle/>
              <a:p>
                <a:r>
                  <a:rPr lang="en-NZ" dirty="0" smtClean="0"/>
                  <a:t>In mathematics, the derivative is a way to show rate of change, that is - the amount by which a function is changing at one given point. </a:t>
                </a:r>
              </a:p>
              <a:p>
                <a:r>
                  <a:rPr lang="en-NZ" dirty="0" smtClean="0"/>
                  <a:t>The </a:t>
                </a:r>
                <a:r>
                  <a:rPr lang="en-NZ" dirty="0"/>
                  <a:t>slope a </a:t>
                </a:r>
                <a:r>
                  <a:rPr lang="en-NZ" dirty="0" smtClean="0"/>
                  <a:t>of a function f in point p is </a:t>
                </a:r>
                <a:r>
                  <a:rPr lang="en-NZ" dirty="0"/>
                  <a:t>called the derivative of f in </a:t>
                </a:r>
                <a:r>
                  <a:rPr lang="en-NZ" dirty="0" smtClean="0"/>
                  <a:t>point p</a:t>
                </a:r>
                <a:r>
                  <a:rPr lang="en-NZ" dirty="0"/>
                  <a:t>. </a:t>
                </a:r>
                <a:endParaRPr lang="en-NZ" dirty="0" smtClean="0"/>
              </a:p>
              <a:p>
                <a:r>
                  <a:rPr lang="en-NZ" dirty="0" smtClean="0"/>
                  <a:t>If </a:t>
                </a:r>
                <a:r>
                  <a:rPr lang="en-NZ" dirty="0"/>
                  <a:t>a is negative, </a:t>
                </a:r>
                <a:r>
                  <a:rPr lang="en-NZ" dirty="0" smtClean="0"/>
                  <a:t>f’(p)&lt;0, it </a:t>
                </a:r>
                <a:r>
                  <a:rPr lang="en-NZ" dirty="0"/>
                  <a:t>means a small </a:t>
                </a:r>
                <a:r>
                  <a:rPr lang="en-NZ" dirty="0" smtClean="0"/>
                  <a:t>change of </a:t>
                </a:r>
                <a:r>
                  <a:rPr lang="en-NZ" dirty="0"/>
                  <a:t>x around p will result in a decrease of f(x</a:t>
                </a:r>
                <a:r>
                  <a:rPr lang="en-NZ" dirty="0" smtClean="0"/>
                  <a:t>)</a:t>
                </a:r>
              </a:p>
              <a:p>
                <a:r>
                  <a:rPr lang="en-NZ" dirty="0" smtClean="0"/>
                  <a:t>if </a:t>
                </a:r>
                <a:r>
                  <a:rPr lang="en-NZ" dirty="0"/>
                  <a:t>a is positive</a:t>
                </a:r>
                <a:r>
                  <a:rPr lang="en-NZ" dirty="0" smtClean="0"/>
                  <a:t>, </a:t>
                </a:r>
                <a:r>
                  <a:rPr lang="en-NZ" dirty="0"/>
                  <a:t>f’(</a:t>
                </a:r>
                <a:r>
                  <a:rPr lang="en-NZ" dirty="0" smtClean="0"/>
                  <a:t>p)&gt;0, </a:t>
                </a:r>
                <a:r>
                  <a:rPr lang="en-NZ" dirty="0"/>
                  <a:t>a small change in x will result in an increase of f(x). </a:t>
                </a:r>
                <a:endParaRPr lang="en-NZ" dirty="0" smtClean="0"/>
              </a:p>
              <a:p>
                <a:r>
                  <a:rPr lang="en-NZ" dirty="0" smtClean="0"/>
                  <a:t>The </a:t>
                </a:r>
                <a:r>
                  <a:rPr lang="en-NZ" dirty="0"/>
                  <a:t>magnitude of the </a:t>
                </a:r>
                <a:r>
                  <a:rPr lang="en-NZ" dirty="0" smtClean="0"/>
                  <a:t>derivative </a:t>
                </a:r>
                <a:r>
                  <a:rPr lang="en-NZ" dirty="0"/>
                  <a:t>tells you how quickly this increase or </a:t>
                </a:r>
                <a:r>
                  <a:rPr lang="en-NZ" dirty="0" smtClean="0"/>
                  <a:t>decrease will </a:t>
                </a:r>
                <a:r>
                  <a:rPr lang="en-NZ" dirty="0"/>
                  <a:t>happen</a:t>
                </a:r>
                <a:r>
                  <a:rPr lang="en-NZ" dirty="0" smtClean="0"/>
                  <a:t>.</a:t>
                </a:r>
              </a:p>
              <a:p>
                <a:r>
                  <a:rPr lang="en-NZ" dirty="0" smtClean="0"/>
                  <a:t>The derivative of a function f(x) can be written f</a:t>
                </a:r>
                <a:r>
                  <a:rPr lang="en-NZ" dirty="0"/>
                  <a:t>’(x</a:t>
                </a:r>
                <a:r>
                  <a:rPr lang="en-NZ" dirty="0" smtClean="0"/>
                  <a:t>) 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NZ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NZ" dirty="0"/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658" y="842211"/>
                <a:ext cx="5609196" cy="3056021"/>
              </a:xfrm>
              <a:blipFill>
                <a:blip r:embed="rId2"/>
                <a:stretch>
                  <a:fillRect l="-326" t="-2196" r="-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724" y="15535"/>
            <a:ext cx="2687676" cy="202474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117771" y="1948543"/>
            <a:ext cx="2797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7380513" y="533400"/>
            <a:ext cx="21772" cy="141514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17227" y="1891477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p</a:t>
            </a:r>
            <a:endParaRPr lang="en-NZ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104162" y="107272"/>
            <a:ext cx="0" cy="1841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36" y="3306620"/>
            <a:ext cx="3726781" cy="3540442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5" y="3801978"/>
            <a:ext cx="2713915" cy="271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2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Derivative of a tensor operation: the gradient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029404"/>
          </a:xfrm>
        </p:spPr>
        <p:txBody>
          <a:bodyPr>
            <a:normAutofit/>
          </a:bodyPr>
          <a:lstStyle/>
          <a:p>
            <a:r>
              <a:rPr lang="en-NZ" sz="2000" dirty="0"/>
              <a:t>A </a:t>
            </a:r>
            <a:r>
              <a:rPr lang="en-NZ" sz="2000" b="1" dirty="0"/>
              <a:t>gradient</a:t>
            </a:r>
            <a:r>
              <a:rPr lang="en-NZ" sz="2000" dirty="0"/>
              <a:t> is the derivative of a tensor operation. It’s the generalization of the </a:t>
            </a:r>
            <a:r>
              <a:rPr lang="en-NZ" sz="2000" dirty="0" smtClean="0"/>
              <a:t>concept of </a:t>
            </a:r>
            <a:r>
              <a:rPr lang="en-NZ" sz="2000" dirty="0"/>
              <a:t>derivatives to functions of multidimensional inputs: that is, to functions that </a:t>
            </a:r>
            <a:r>
              <a:rPr lang="en-NZ" sz="2000" dirty="0" smtClean="0"/>
              <a:t>take tensors </a:t>
            </a:r>
            <a:r>
              <a:rPr lang="en-NZ" sz="2000" dirty="0"/>
              <a:t>as inputs</a:t>
            </a:r>
            <a:r>
              <a:rPr lang="en-NZ" sz="2000" dirty="0" smtClean="0"/>
              <a:t>.</a:t>
            </a:r>
          </a:p>
          <a:p>
            <a:r>
              <a:rPr lang="en-NZ" sz="2000" dirty="0"/>
              <a:t>Consider an input vector x, a matrix W, a target y, and a loss function </a:t>
            </a:r>
            <a:r>
              <a:rPr lang="en-NZ" sz="2000" dirty="0" smtClean="0"/>
              <a:t>J. </a:t>
            </a:r>
            <a:r>
              <a:rPr lang="en-NZ" sz="2000" dirty="0"/>
              <a:t>You </a:t>
            </a:r>
            <a:r>
              <a:rPr lang="en-NZ" sz="2000" dirty="0" smtClean="0"/>
              <a:t>can use </a:t>
            </a:r>
            <a:r>
              <a:rPr lang="en-NZ" sz="2000" dirty="0"/>
              <a:t>W to compute a target candidate </a:t>
            </a:r>
            <a:r>
              <a:rPr lang="en-NZ" sz="2000" dirty="0" err="1"/>
              <a:t>y_pred</a:t>
            </a:r>
            <a:r>
              <a:rPr lang="en-NZ" sz="2000" dirty="0"/>
              <a:t>, and compute the loss, or mismatch</a:t>
            </a:r>
            <a:r>
              <a:rPr lang="en-NZ" sz="2000" dirty="0" smtClean="0"/>
              <a:t>, between </a:t>
            </a:r>
            <a:r>
              <a:rPr lang="en-NZ" sz="2000" dirty="0"/>
              <a:t>the target candidate </a:t>
            </a:r>
            <a:r>
              <a:rPr lang="en-NZ" sz="2000" dirty="0" err="1"/>
              <a:t>y_pred</a:t>
            </a:r>
            <a:r>
              <a:rPr lang="en-NZ" sz="2000" dirty="0"/>
              <a:t> and the target </a:t>
            </a:r>
            <a:r>
              <a:rPr lang="en-NZ" sz="2000" dirty="0" smtClean="0"/>
              <a:t>y</a:t>
            </a:r>
          </a:p>
        </p:txBody>
      </p:sp>
      <p:sp>
        <p:nvSpPr>
          <p:cNvPr id="4" name="Rectangle 3"/>
          <p:cNvSpPr/>
          <p:nvPr/>
        </p:nvSpPr>
        <p:spPr>
          <a:xfrm>
            <a:off x="1938802" y="370427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NZ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y_pred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dot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x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NZ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  <a:p>
            <a:r>
              <a:rPr lang="en-NZ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loss_value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NZ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J</a:t>
            </a:r>
            <a:r>
              <a:rPr lang="en-NZ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NZ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y_pred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,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y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NZ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28650" y="4477025"/>
            <a:ext cx="7886700" cy="3029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000" dirty="0"/>
              <a:t>If the data inputs x and y are frozen, then this can be interpreted as a function </a:t>
            </a:r>
            <a:r>
              <a:rPr lang="en-NZ" sz="2000" dirty="0" smtClean="0"/>
              <a:t>mapping values </a:t>
            </a:r>
            <a:r>
              <a:rPr lang="en-NZ" sz="2000" dirty="0"/>
              <a:t>of W to loss values:</a:t>
            </a:r>
            <a:endParaRPr lang="en-NZ" sz="20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1466467" y="5622395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Z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loss_value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=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 f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(</a:t>
            </a:r>
            <a:r>
              <a:rPr lang="en-NZ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W</a:t>
            </a:r>
            <a:r>
              <a:rPr lang="en-NZ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</a:rPr>
              <a:t>)</a:t>
            </a:r>
            <a:endParaRPr lang="en-NZ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" t="6476" r="6736" b="2302"/>
          <a:stretch/>
        </p:blipFill>
        <p:spPr>
          <a:xfrm>
            <a:off x="5072563" y="5014028"/>
            <a:ext cx="3270701" cy="17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9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Derivatives in higher dimensional space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</p:spPr>
            <p:txBody>
              <a:bodyPr/>
              <a:lstStyle/>
              <a:p>
                <a:r>
                  <a:rPr lang="en-NZ" b="0" dirty="0" smtClean="0">
                    <a:latin typeface="Cambria Math" panose="02040503050406030204" pitchFamily="18" charset="0"/>
                  </a:rPr>
                  <a:t>Instead of one-dimensional functions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NZ" b="0" dirty="0" smtClean="0">
                    <a:latin typeface="Cambria Math" panose="02040503050406030204" pitchFamily="18" charset="0"/>
                  </a:rPr>
                  <a:t> with one-dimensional derivatives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NZ" b="0" dirty="0" smtClean="0">
                  <a:latin typeface="Cambria Math" panose="02040503050406030204" pitchFamily="18" charset="0"/>
                </a:endParaRPr>
              </a:p>
              <a:p>
                <a:endParaRPr lang="en-NZ" b="0" dirty="0" smtClean="0">
                  <a:latin typeface="Cambria Math" panose="02040503050406030204" pitchFamily="18" charset="0"/>
                </a:endParaRPr>
              </a:p>
              <a:p>
                <a:r>
                  <a:rPr lang="en-NZ" b="0" dirty="0" smtClean="0"/>
                  <a:t>We can have multivariate functions </a:t>
                </a:r>
                <a14:m>
                  <m:oMath xmlns:m="http://schemas.openxmlformats.org/officeDocument/2006/math">
                    <m:r>
                      <a:rPr lang="en-NZ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NZ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NZ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NZ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NZ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NZ" b="0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NZ" dirty="0" smtClean="0"/>
                  <a:t> with multivariate derivatives  </a:t>
                </a:r>
                <a14:m>
                  <m:oMath xmlns:m="http://schemas.openxmlformats.org/officeDocument/2006/math">
                    <m:r>
                      <a:rPr lang="en-NZ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NZ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NZ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NZ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NZ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NZ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NZ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NZ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NZ" dirty="0" smtClean="0"/>
                  <a:t> which are written with a weird looking notation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N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N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NZ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NZ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N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  <m:r>
                      <a:rPr lang="en-NZ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NZ" dirty="0" smtClean="0"/>
                  <a:t> and is called the gradient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NZ" dirty="0" smtClean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N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N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NZ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8515350" cy="4351338"/>
              </a:xfrm>
              <a:blipFill>
                <a:blip r:embed="rId2"/>
                <a:stretch>
                  <a:fillRect l="-1288" t="-2381" r="-1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036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/>
              <a:t>Gradient descent </a:t>
            </a:r>
            <a:r>
              <a:rPr lang="en-NZ" sz="3200" dirty="0" smtClean="0"/>
              <a:t>parameter update intuition</a:t>
            </a:r>
            <a:endParaRPr lang="en-US" sz="3200" dirty="0"/>
          </a:p>
        </p:txBody>
      </p:sp>
      <p:pic>
        <p:nvPicPr>
          <p:cNvPr id="3074" name="Picture 2" descr="http://cnx.org/resources/1bd0bf80ffe5396fab32b28247f4c7abfac38ea5/aadxvrt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343076"/>
            <a:ext cx="5533981" cy="32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22038" b="20799"/>
          <a:stretch/>
        </p:blipFill>
        <p:spPr>
          <a:xfrm>
            <a:off x="5714957" y="2524090"/>
            <a:ext cx="3275457" cy="790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05400" y="4724400"/>
                <a:ext cx="409856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NZ" i="1" baseline="-25000">
                          <a:latin typeface="Cambria Math"/>
                          <a:ea typeface="Cambria Math"/>
                        </a:rPr>
                        <m:t>𝑗</m:t>
                      </m:r>
                    </m:oMath>
                  </m:oMathPara>
                </a14:m>
                <a:endParaRPr lang="en-US" baseline="-25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4724400"/>
                <a:ext cx="409856" cy="362984"/>
              </a:xfrm>
              <a:prstGeom prst="rect">
                <a:avLst/>
              </a:prstGeom>
              <a:blipFill>
                <a:blip r:embed="rId5"/>
                <a:stretch>
                  <a:fillRect b="-11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477000" y="3618430"/>
            <a:ext cx="15240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NZ" dirty="0"/>
              <a:t>Learning Rate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213473" y="3012241"/>
            <a:ext cx="0" cy="577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6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5642"/>
            <a:ext cx="7886700" cy="625474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Grading descent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820" y="1690689"/>
            <a:ext cx="3910693" cy="1194025"/>
          </a:xfrm>
        </p:spPr>
        <p:txBody>
          <a:bodyPr>
            <a:normAutofit/>
          </a:bodyPr>
          <a:lstStyle/>
          <a:p>
            <a:r>
              <a:rPr lang="en-NZ" sz="2000" dirty="0" smtClean="0"/>
              <a:t>The following figure </a:t>
            </a:r>
            <a:r>
              <a:rPr lang="en-NZ" sz="2000" dirty="0"/>
              <a:t>illustrates what </a:t>
            </a:r>
            <a:r>
              <a:rPr lang="en-NZ" sz="2000" dirty="0" smtClean="0"/>
              <a:t>happens in </a:t>
            </a:r>
            <a:r>
              <a:rPr lang="en-NZ" sz="2000" dirty="0"/>
              <a:t>1D, when the network has only one </a:t>
            </a:r>
            <a:r>
              <a:rPr lang="en-NZ" sz="2000" dirty="0" smtClean="0"/>
              <a:t>parameter</a:t>
            </a:r>
            <a:endParaRPr lang="en-NZ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54" y="3150247"/>
            <a:ext cx="4115117" cy="35523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189" y="3491628"/>
            <a:ext cx="3893850" cy="30316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83346" y="1724255"/>
            <a:ext cx="3910693" cy="1194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sz="2000" dirty="0" smtClean="0"/>
              <a:t>The following figure illustrates what happens in 2D, when the network has 2 parameters</a:t>
            </a:r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345895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Stochastic gradient descent (SGD)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336" y="1793674"/>
            <a:ext cx="4084864" cy="4351338"/>
          </a:xfrm>
        </p:spPr>
        <p:txBody>
          <a:bodyPr>
            <a:normAutofit fontScale="62500" lnSpcReduction="20000"/>
          </a:bodyPr>
          <a:lstStyle/>
          <a:p>
            <a:r>
              <a:rPr lang="en-NZ" dirty="0" smtClean="0"/>
              <a:t>Gradient descent is basically: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Draw </a:t>
            </a:r>
            <a:r>
              <a:rPr lang="en-NZ" dirty="0"/>
              <a:t>a batch of training samples </a:t>
            </a:r>
            <a:r>
              <a:rPr lang="en-NZ" dirty="0" smtClean="0"/>
              <a:t>X </a:t>
            </a:r>
            <a:r>
              <a:rPr lang="en-NZ" dirty="0"/>
              <a:t>and corresponding targets </a:t>
            </a:r>
            <a:r>
              <a:rPr lang="en-NZ" dirty="0" smtClean="0"/>
              <a:t>Y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Run a forward pass on the network for X </a:t>
            </a:r>
            <a:r>
              <a:rPr lang="en-NZ" dirty="0"/>
              <a:t>to obtain predictions </a:t>
            </a:r>
            <a:r>
              <a:rPr lang="en-NZ" dirty="0" smtClean="0"/>
              <a:t>Y’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Compute </a:t>
            </a:r>
            <a:r>
              <a:rPr lang="en-NZ" dirty="0"/>
              <a:t>the loss </a:t>
            </a:r>
            <a:r>
              <a:rPr lang="en-NZ" dirty="0" smtClean="0"/>
              <a:t>function of </a:t>
            </a:r>
            <a:r>
              <a:rPr lang="en-NZ" dirty="0"/>
              <a:t>the network on the batch, a measure of the </a:t>
            </a:r>
            <a:r>
              <a:rPr lang="en-NZ" dirty="0" smtClean="0"/>
              <a:t>mismatch between Y’ </a:t>
            </a:r>
            <a:r>
              <a:rPr lang="en-NZ" dirty="0"/>
              <a:t>and </a:t>
            </a:r>
            <a:r>
              <a:rPr lang="en-NZ" dirty="0" smtClean="0"/>
              <a:t>Y.</a:t>
            </a:r>
            <a:endParaRPr lang="en-NZ" dirty="0"/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Compute </a:t>
            </a:r>
            <a:r>
              <a:rPr lang="en-NZ" dirty="0"/>
              <a:t>the gradient of the loss with regard to the network’s parameters (</a:t>
            </a:r>
            <a:r>
              <a:rPr lang="en-NZ" dirty="0" smtClean="0"/>
              <a:t>a </a:t>
            </a:r>
            <a:r>
              <a:rPr lang="en-NZ" i="1" dirty="0" smtClean="0"/>
              <a:t>backward </a:t>
            </a:r>
            <a:r>
              <a:rPr lang="en-NZ" i="1" dirty="0"/>
              <a:t>pass</a:t>
            </a:r>
            <a:r>
              <a:rPr lang="en-NZ" dirty="0"/>
              <a:t>).</a:t>
            </a:r>
          </a:p>
          <a:p>
            <a:pPr marL="514350" indent="-514350">
              <a:buFont typeface="+mj-lt"/>
              <a:buAutoNum type="arabicPeriod"/>
            </a:pPr>
            <a:r>
              <a:rPr lang="en-NZ" dirty="0" smtClean="0"/>
              <a:t>Move </a:t>
            </a:r>
            <a:r>
              <a:rPr lang="en-NZ" dirty="0"/>
              <a:t>the parameters a little in the opposite direction from the </a:t>
            </a:r>
            <a:r>
              <a:rPr lang="en-NZ" dirty="0" smtClean="0"/>
              <a:t>gradient—for example </a:t>
            </a:r>
            <a:r>
              <a:rPr lang="en-NZ" dirty="0"/>
              <a:t>W -= step * gradient—thus reducing the loss on the batch a bit</a:t>
            </a:r>
            <a:r>
              <a:rPr lang="en-NZ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590085"/>
            <a:ext cx="4688230" cy="39200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199664" y="4461163"/>
                <a:ext cx="1524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9664" y="4461163"/>
                <a:ext cx="152400" cy="276999"/>
              </a:xfrm>
              <a:prstGeom prst="rect">
                <a:avLst/>
              </a:prstGeom>
              <a:blipFill>
                <a:blip r:embed="rId3"/>
                <a:stretch>
                  <a:fillRect l="-68000" t="-2222" r="-248000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824" y="5619479"/>
            <a:ext cx="1935174" cy="1051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6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Other optimizers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 smtClean="0"/>
              <a:t>There </a:t>
            </a:r>
            <a:r>
              <a:rPr lang="en-NZ" dirty="0"/>
              <a:t>exist multiple variants of SGD that differ by taking into </a:t>
            </a:r>
            <a:r>
              <a:rPr lang="en-NZ" dirty="0" smtClean="0"/>
              <a:t>account previous </a:t>
            </a:r>
            <a:r>
              <a:rPr lang="en-NZ" dirty="0"/>
              <a:t>weight updates when computing the next weight update, rather than </a:t>
            </a:r>
            <a:r>
              <a:rPr lang="en-NZ" dirty="0" smtClean="0"/>
              <a:t>just looking </a:t>
            </a:r>
            <a:r>
              <a:rPr lang="en-NZ" dirty="0"/>
              <a:t>at the current value of the gradients. </a:t>
            </a:r>
            <a:endParaRPr lang="en-NZ" dirty="0" smtClean="0"/>
          </a:p>
          <a:p>
            <a:r>
              <a:rPr lang="en-NZ" dirty="0" smtClean="0"/>
              <a:t>There </a:t>
            </a:r>
            <a:r>
              <a:rPr lang="en-NZ" dirty="0"/>
              <a:t>is, for instance, </a:t>
            </a:r>
            <a:endParaRPr lang="en-NZ" dirty="0" smtClean="0"/>
          </a:p>
          <a:p>
            <a:pPr lvl="1"/>
            <a:r>
              <a:rPr lang="en-NZ" dirty="0" smtClean="0"/>
              <a:t>SGD </a:t>
            </a:r>
            <a:r>
              <a:rPr lang="en-NZ" dirty="0"/>
              <a:t>with </a:t>
            </a:r>
            <a:r>
              <a:rPr lang="en-NZ" dirty="0" smtClean="0"/>
              <a:t>momentum</a:t>
            </a:r>
          </a:p>
          <a:p>
            <a:pPr lvl="1"/>
            <a:r>
              <a:rPr lang="en-NZ" dirty="0" err="1" smtClean="0"/>
              <a:t>RMSProp</a:t>
            </a:r>
            <a:endParaRPr lang="en-NZ" dirty="0" smtClean="0"/>
          </a:p>
          <a:p>
            <a:pPr lvl="1"/>
            <a:r>
              <a:rPr lang="en-NZ" dirty="0" smtClean="0"/>
              <a:t>Adam</a:t>
            </a:r>
          </a:p>
          <a:p>
            <a:pPr lvl="1"/>
            <a:r>
              <a:rPr lang="en-NZ" dirty="0" smtClean="0"/>
              <a:t>and </a:t>
            </a:r>
            <a:r>
              <a:rPr lang="en-NZ" dirty="0"/>
              <a:t>several others. </a:t>
            </a:r>
            <a:endParaRPr lang="en-NZ" dirty="0" smtClean="0"/>
          </a:p>
          <a:p>
            <a:r>
              <a:rPr lang="en-NZ" dirty="0" smtClean="0"/>
              <a:t>Such </a:t>
            </a:r>
            <a:r>
              <a:rPr lang="en-NZ" dirty="0"/>
              <a:t>variants are known as </a:t>
            </a:r>
            <a:r>
              <a:rPr lang="en-NZ" dirty="0" smtClean="0"/>
              <a:t>optimization methods </a:t>
            </a:r>
            <a:r>
              <a:rPr lang="en-NZ" dirty="0"/>
              <a:t>or optimizers.</a:t>
            </a:r>
          </a:p>
        </p:txBody>
      </p:sp>
    </p:spTree>
    <p:extLst>
      <p:ext uri="{BB962C8B-B14F-4D97-AF65-F5344CB8AC3E}">
        <p14:creationId xmlns:p14="http://schemas.microsoft.com/office/powerpoint/2010/main" val="129019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repeat until convergence \{&#10;&#10;$&#10;\displaystyle&#10;\quad\theta_j := \theta_j - \alpha \frac{\partial}{\partial \theta_j} J(\theta_0,\theta_1)&#10;$ &#10;&#10;\}&#10;% \delta_i^{(l)} = \left(\sum_j W_{ji}^{(l)} \delta_j^{(l+1)}\right) f'(z_i^{(l)})&#10;&#10;&#10;&#10;\end{document}"/>
  <p:tag name="IGUANATEXSIZE" val="3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1}^{(1)}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_{12}^{(1)}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2464</TotalTime>
  <Words>2150</Words>
  <Application>Microsoft Office PowerPoint</Application>
  <PresentationFormat>On-screen Show (4:3)</PresentationFormat>
  <Paragraphs>202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Courier New</vt:lpstr>
      <vt:lpstr>Gill Sans</vt:lpstr>
      <vt:lpstr>ヒラギノ角ゴ ProN W3</vt:lpstr>
      <vt:lpstr>Office Theme</vt:lpstr>
      <vt:lpstr>Backpropagation and Grading Descent</vt:lpstr>
      <vt:lpstr>Updating the network weights</vt:lpstr>
      <vt:lpstr>The derivative</vt:lpstr>
      <vt:lpstr>Derivative of a tensor operation: the gradient</vt:lpstr>
      <vt:lpstr>Derivatives in higher dimensional space</vt:lpstr>
      <vt:lpstr>Gradient descent parameter update intuition</vt:lpstr>
      <vt:lpstr>Grading descent</vt:lpstr>
      <vt:lpstr>Stochastic gradient descent (SGD)</vt:lpstr>
      <vt:lpstr>Other optimizers</vt:lpstr>
      <vt:lpstr>Backpropagation is the implementation of grading descent in neural networks</vt:lpstr>
      <vt:lpstr>Backpropagation</vt:lpstr>
      <vt:lpstr>PowerPoint Presentation</vt:lpstr>
      <vt:lpstr>PowerPoint Presentation</vt:lpstr>
      <vt:lpstr>Backpropagation </vt:lpstr>
      <vt:lpstr>PowerPoint Presentation</vt:lpstr>
      <vt:lpstr>Overfitting (high variance) and underfitting (high bias)</vt:lpstr>
      <vt:lpstr>Overfitting </vt:lpstr>
      <vt:lpstr>Techniques to prevent overfitting 1. Early termination </vt:lpstr>
      <vt:lpstr>Techniques to prevent overfitting 2. Reducing the networks size</vt:lpstr>
      <vt:lpstr>Techniques to prevent overfitting 3. weight regularization (weight shrinkage)</vt:lpstr>
      <vt:lpstr>Techniques to prevent overfitting 3. weight regularization (weight shrinkage)</vt:lpstr>
      <vt:lpstr>Techniques to prevent overfitting 4. Dropout</vt:lpstr>
      <vt:lpstr>Techniques to prevent overfitting 4. Dropout</vt:lpstr>
      <vt:lpstr>Dropout </vt:lpstr>
      <vt:lpstr>The universal workflow of machine learning</vt:lpstr>
    </vt:vector>
  </TitlesOfParts>
  <Company>Otago Polytechnic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Deep learning libraries</dc:title>
  <dc:creator>David Rozado</dc:creator>
  <cp:lastModifiedBy>David Rozado</cp:lastModifiedBy>
  <cp:revision>149</cp:revision>
  <dcterms:created xsi:type="dcterms:W3CDTF">2016-08-12T21:08:07Z</dcterms:created>
  <dcterms:modified xsi:type="dcterms:W3CDTF">2019-05-03T04:22:16Z</dcterms:modified>
</cp:coreProperties>
</file>